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882" r:id="rId2"/>
  </p:sldMasterIdLst>
  <p:notesMasterIdLst>
    <p:notesMasterId r:id="rId21"/>
  </p:notesMasterIdLst>
  <p:sldIdLst>
    <p:sldId id="256" r:id="rId3"/>
    <p:sldId id="563" r:id="rId4"/>
    <p:sldId id="564" r:id="rId5"/>
    <p:sldId id="566" r:id="rId6"/>
    <p:sldId id="567" r:id="rId7"/>
    <p:sldId id="570" r:id="rId8"/>
    <p:sldId id="568" r:id="rId9"/>
    <p:sldId id="571" r:id="rId10"/>
    <p:sldId id="628" r:id="rId11"/>
    <p:sldId id="569" r:id="rId12"/>
    <p:sldId id="297" r:id="rId13"/>
    <p:sldId id="575" r:id="rId14"/>
    <p:sldId id="631" r:id="rId15"/>
    <p:sldId id="630" r:id="rId16"/>
    <p:sldId id="632" r:id="rId17"/>
    <p:sldId id="633" r:id="rId18"/>
    <p:sldId id="629" r:id="rId19"/>
    <p:sldId id="507" r:id="rId20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523255B-E7E0-4CCD-92E2-4EE8500A2BFF}">
          <p14:sldIdLst>
            <p14:sldId id="256"/>
          </p14:sldIdLst>
        </p14:section>
        <p14:section name="Metabolomics" id="{5867151F-1868-415B-832E-E1AE2972304E}">
          <p14:sldIdLst>
            <p14:sldId id="563"/>
            <p14:sldId id="564"/>
            <p14:sldId id="566"/>
            <p14:sldId id="567"/>
            <p14:sldId id="570"/>
          </p14:sldIdLst>
        </p14:section>
        <p14:section name="LC-MS/MS" id="{D69AADF4-97CC-4093-9F1A-F43472D6B18E}">
          <p14:sldIdLst>
            <p14:sldId id="568"/>
            <p14:sldId id="571"/>
            <p14:sldId id="628"/>
            <p14:sldId id="569"/>
            <p14:sldId id="297"/>
          </p14:sldIdLst>
        </p14:section>
        <p14:section name="DIA Data" id="{5F31A390-523A-4461-B748-EB351A2CFF9D}">
          <p14:sldIdLst>
            <p14:sldId id="575"/>
            <p14:sldId id="631"/>
            <p14:sldId id="630"/>
            <p14:sldId id="632"/>
            <p14:sldId id="633"/>
          </p14:sldIdLst>
        </p14:section>
        <p14:section name="Methods" id="{2E422E7D-476A-4083-ADBC-5A8DD24BBC09}">
          <p14:sldIdLst>
            <p14:sldId id="629"/>
          </p14:sldIdLst>
        </p14:section>
        <p14:section name="Results" id="{F021A5A5-0110-42ED-B5E1-4591D5F33F1F}">
          <p14:sldIdLst/>
        </p14:section>
        <p14:section name="Any Questions?" id="{C5902475-C7B7-4403-96BF-4862AA94AD81}">
          <p14:sldIdLst>
            <p14:sldId id="5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0000"/>
    <a:srgbClr val="0067A7"/>
    <a:srgbClr val="00355F"/>
    <a:srgbClr val="032952"/>
    <a:srgbClr val="003865"/>
    <a:srgbClr val="00213B"/>
    <a:srgbClr val="003560"/>
    <a:srgbClr val="284F76"/>
    <a:srgbClr val="394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262014-2515-4D7C-ADC7-6EEA46861A64}" v="77" dt="2023-02-01T11:14:47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7" autoAdjust="0"/>
    <p:restoredTop sz="95226" autoAdjust="0"/>
  </p:normalViewPr>
  <p:slideViewPr>
    <p:cSldViewPr>
      <p:cViewPr>
        <p:scale>
          <a:sx n="125" d="100"/>
          <a:sy n="125" d="100"/>
        </p:scale>
        <p:origin x="3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124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5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5a84d74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5a84d74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1941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A790B-D690-A9CB-8A8B-27B0C3DCD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389AFA-731D-3568-A976-CB69BA644F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78116B-B503-90C4-5DF8-1BDD9CB7DF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4B297-E9B7-5535-C0D0-CD63C4C912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21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11DEE-3A7E-F629-84E7-731601B2C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858FBA-1D84-0DE5-7B9C-BFAC588EC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D2A44E-5689-E81F-00C8-55506EC48A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B6D243-5DB3-398E-2959-457754530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237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C4C4D-15DA-BB2D-FEFF-09D30C1EF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8EFB0E-334E-BFD7-CF1D-9091317CFB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AAD3D7-B9F9-D114-9194-968FA6B36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83C6F-5203-1EFD-4736-B2C235B8D6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2602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EAFA4-6BE8-A30A-B45B-EB9E20DEF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7E80B7-3B88-5073-5D7B-408A3B774C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4896F2-C20F-2BEB-DB59-F68C7049B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C2124A-F6AF-3FA0-9A00-89FCCBE1C4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232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9090E-2F6D-D654-E605-D598C2FFA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6CD131-76AC-549F-C6EB-489BF66E23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C7953B-1F76-FD60-F0CE-F9C0187135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DFFA1-6A3B-1B29-63D1-E25FC6A2CD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14180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9761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60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9098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4367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7887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A02F00-C535-204F-B4B5-528FB2DC4F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654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97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21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14" y="1243445"/>
            <a:ext cx="4972050" cy="592282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7923" y="2262188"/>
            <a:ext cx="4260056" cy="46672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6503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5A3FE5F-792E-894C-96F2-B918CA1BC6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4676" y="1279007"/>
            <a:ext cx="8325473" cy="355532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 b="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solidFill>
                  <a:srgbClr val="0035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Body text Arial 24pt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11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qu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7127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A2E3E9-8DBB-5745-BD29-CD970B695CE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53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14" y="1243445"/>
            <a:ext cx="4972050" cy="592282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7923" y="2262188"/>
            <a:ext cx="4260056" cy="46672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70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0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928" y="400210"/>
            <a:ext cx="6908222" cy="666590"/>
          </a:xfrm>
        </p:spPr>
        <p:txBody>
          <a:bodyPr>
            <a:normAutofit/>
          </a:bodyPr>
          <a:lstStyle>
            <a:lvl1pPr algn="l">
              <a:defRPr sz="21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14312" y="1220391"/>
            <a:ext cx="8605838" cy="34551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38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7" y="273844"/>
            <a:ext cx="6535223" cy="780257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06500"/>
            <a:ext cx="3886200" cy="34262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06500"/>
            <a:ext cx="3886200" cy="34262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003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9787" y="273844"/>
            <a:ext cx="6526754" cy="994172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566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928" y="400210"/>
            <a:ext cx="6908222" cy="666590"/>
          </a:xfrm>
        </p:spPr>
        <p:txBody>
          <a:bodyPr>
            <a:normAutofit/>
          </a:bodyPr>
          <a:lstStyle>
            <a:lvl1pPr algn="l">
              <a:defRPr sz="21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230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" y="1592757"/>
            <a:ext cx="3020377" cy="1200150"/>
          </a:xfrm>
        </p:spPr>
        <p:txBody>
          <a:bodyPr anchor="t">
            <a:normAutofit/>
          </a:bodyPr>
          <a:lstStyle>
            <a:lvl1pPr algn="l">
              <a:defRPr sz="21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" y="2950669"/>
            <a:ext cx="3022759" cy="1451072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060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92" r:id="rId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33850" y="510778"/>
            <a:ext cx="4381500" cy="757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12/12/2024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641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</p:sldLayoutIdLst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21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vinnydavies/presentations" TargetMode="External"/><Relationship Id="rId4" Type="http://schemas.openxmlformats.org/officeDocument/2006/relationships/hyperlink" Target="mailto:Vinny.Davies@Glasgow.ac.u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e Gilbert Scott Building">
            <a:extLst>
              <a:ext uri="{FF2B5EF4-FFF2-40B4-BE49-F238E27FC236}">
                <a16:creationId xmlns:a16="http://schemas.microsoft.com/office/drawing/2014/main" id="{E1048C9E-FD83-5065-AB12-61A24A1258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13"/>
            <a:ext cx="9144000" cy="52045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14" y="1243444"/>
            <a:ext cx="5566354" cy="1184289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br>
              <a:rPr lang="en-US" dirty="0"/>
            </a:b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D4B5D-42CE-4231-8E29-1383C4683473}"/>
              </a:ext>
            </a:extLst>
          </p:cNvPr>
          <p:cNvSpPr txBox="1"/>
          <p:nvPr/>
        </p:nvSpPr>
        <p:spPr>
          <a:xfrm>
            <a:off x="517814" y="1243444"/>
            <a:ext cx="6084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3560"/>
                </a:solidFill>
              </a:rPr>
              <a:t>Statistical and machine learning models for resolving metabolomics spectra</a:t>
            </a:r>
          </a:p>
          <a:p>
            <a:endParaRPr lang="en-US" sz="1050" b="1" dirty="0">
              <a:solidFill>
                <a:srgbClr val="003560"/>
              </a:solidFill>
            </a:endParaRPr>
          </a:p>
          <a:p>
            <a:r>
              <a:rPr lang="en-US" sz="2000" b="1" dirty="0">
                <a:solidFill>
                  <a:srgbClr val="003560"/>
                </a:solidFill>
              </a:rPr>
              <a:t>Dr Vinny Davies, University of Glasgow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E8477E4-C006-0C0B-CC23-B6E93FD50D94}"/>
              </a:ext>
            </a:extLst>
          </p:cNvPr>
          <p:cNvGrpSpPr/>
          <p:nvPr/>
        </p:nvGrpSpPr>
        <p:grpSpPr>
          <a:xfrm>
            <a:off x="6567100" y="2571749"/>
            <a:ext cx="2227214" cy="2336023"/>
            <a:chOff x="7791065" y="3424371"/>
            <a:chExt cx="2626357" cy="3040417"/>
          </a:xfrm>
        </p:grpSpPr>
        <p:sp>
          <p:nvSpPr>
            <p:cNvPr id="23" name="Google Shape;66;p14">
              <a:extLst>
                <a:ext uri="{FF2B5EF4-FFF2-40B4-BE49-F238E27FC236}">
                  <a16:creationId xmlns:a16="http://schemas.microsoft.com/office/drawing/2014/main" id="{30935A30-B8E4-AAD5-2668-F4F3334AFBE4}"/>
                </a:ext>
              </a:extLst>
            </p:cNvPr>
            <p:cNvSpPr/>
            <p:nvPr/>
          </p:nvSpPr>
          <p:spPr>
            <a:xfrm>
              <a:off x="7827196" y="3424371"/>
              <a:ext cx="2590226" cy="3040417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" name="Google Shape;67;p14">
              <a:extLst>
                <a:ext uri="{FF2B5EF4-FFF2-40B4-BE49-F238E27FC236}">
                  <a16:creationId xmlns:a16="http://schemas.microsoft.com/office/drawing/2014/main" id="{F3B7CF5D-64E7-44D4-D8E0-1151D70DE41E}"/>
                </a:ext>
              </a:extLst>
            </p:cNvPr>
            <p:cNvCxnSpPr/>
            <p:nvPr/>
          </p:nvCxnSpPr>
          <p:spPr>
            <a:xfrm flipH="1">
              <a:off x="8356115" y="4012595"/>
              <a:ext cx="11989" cy="1556409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68;p14">
              <a:extLst>
                <a:ext uri="{FF2B5EF4-FFF2-40B4-BE49-F238E27FC236}">
                  <a16:creationId xmlns:a16="http://schemas.microsoft.com/office/drawing/2014/main" id="{1615A660-9E6D-C0DE-C4CE-043B91D9E0BD}"/>
                </a:ext>
              </a:extLst>
            </p:cNvPr>
            <p:cNvCxnSpPr/>
            <p:nvPr/>
          </p:nvCxnSpPr>
          <p:spPr>
            <a:xfrm>
              <a:off x="8344070" y="5569044"/>
              <a:ext cx="1899210" cy="14557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69;p14">
              <a:extLst>
                <a:ext uri="{FF2B5EF4-FFF2-40B4-BE49-F238E27FC236}">
                  <a16:creationId xmlns:a16="http://schemas.microsoft.com/office/drawing/2014/main" id="{A04F57EA-7108-8B29-AEF5-7BC42FC7EB9A}"/>
                </a:ext>
              </a:extLst>
            </p:cNvPr>
            <p:cNvCxnSpPr>
              <a:cxnSpLocks/>
            </p:cNvCxnSpPr>
            <p:nvPr/>
          </p:nvCxnSpPr>
          <p:spPr>
            <a:xfrm>
              <a:off x="8608516" y="4230255"/>
              <a:ext cx="0" cy="1338898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70;p14">
              <a:extLst>
                <a:ext uri="{FF2B5EF4-FFF2-40B4-BE49-F238E27FC236}">
                  <a16:creationId xmlns:a16="http://schemas.microsoft.com/office/drawing/2014/main" id="{751C205B-D50B-8BC7-FE7C-1918838CB727}"/>
                </a:ext>
              </a:extLst>
            </p:cNvPr>
            <p:cNvCxnSpPr/>
            <p:nvPr/>
          </p:nvCxnSpPr>
          <p:spPr>
            <a:xfrm>
              <a:off x="8981192" y="4507152"/>
              <a:ext cx="0" cy="1076423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71;p14">
              <a:extLst>
                <a:ext uri="{FF2B5EF4-FFF2-40B4-BE49-F238E27FC236}">
                  <a16:creationId xmlns:a16="http://schemas.microsoft.com/office/drawing/2014/main" id="{EEACE863-6D2E-BA5F-8158-B5FB3FA5C09F}"/>
                </a:ext>
              </a:extLst>
            </p:cNvPr>
            <p:cNvCxnSpPr/>
            <p:nvPr/>
          </p:nvCxnSpPr>
          <p:spPr>
            <a:xfrm>
              <a:off x="9594170" y="4870832"/>
              <a:ext cx="0" cy="698334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" name="Google Shape;74;p14">
              <a:extLst>
                <a:ext uri="{FF2B5EF4-FFF2-40B4-BE49-F238E27FC236}">
                  <a16:creationId xmlns:a16="http://schemas.microsoft.com/office/drawing/2014/main" id="{93A34CDE-6EA0-0651-ECC0-83DBF845D125}"/>
                </a:ext>
              </a:extLst>
            </p:cNvPr>
            <p:cNvSpPr txBox="1"/>
            <p:nvPr/>
          </p:nvSpPr>
          <p:spPr>
            <a:xfrm>
              <a:off x="8922572" y="5699987"/>
              <a:ext cx="1016220" cy="546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33" name="Google Shape;73;p14">
              <a:extLst>
                <a:ext uri="{FF2B5EF4-FFF2-40B4-BE49-F238E27FC236}">
                  <a16:creationId xmlns:a16="http://schemas.microsoft.com/office/drawing/2014/main" id="{B4D188A2-7574-A2CC-B1C2-0E10708D9925}"/>
                </a:ext>
              </a:extLst>
            </p:cNvPr>
            <p:cNvSpPr txBox="1"/>
            <p:nvPr/>
          </p:nvSpPr>
          <p:spPr>
            <a:xfrm rot="16200000">
              <a:off x="7384889" y="4674037"/>
              <a:ext cx="1263925" cy="451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44" name="Google Shape;64;p14">
            <a:extLst>
              <a:ext uri="{FF2B5EF4-FFF2-40B4-BE49-F238E27FC236}">
                <a16:creationId xmlns:a16="http://schemas.microsoft.com/office/drawing/2014/main" id="{35786B56-B484-9884-F309-B02BC9516610}"/>
              </a:ext>
            </a:extLst>
          </p:cNvPr>
          <p:cNvSpPr/>
          <p:nvPr/>
        </p:nvSpPr>
        <p:spPr>
          <a:xfrm>
            <a:off x="4290311" y="3349856"/>
            <a:ext cx="1436012" cy="1188134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Mass Spectrometer</a:t>
            </a:r>
            <a:endParaRPr sz="1600" dirty="0"/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5;p14">
            <a:extLst>
              <a:ext uri="{FF2B5EF4-FFF2-40B4-BE49-F238E27FC236}">
                <a16:creationId xmlns:a16="http://schemas.microsoft.com/office/drawing/2014/main" id="{48A6F782-BF19-1AC0-6D7B-A075D3319ADC}"/>
              </a:ext>
            </a:extLst>
          </p:cNvPr>
          <p:cNvCxnSpPr>
            <a:cxnSpLocks/>
          </p:cNvCxnSpPr>
          <p:nvPr/>
        </p:nvCxnSpPr>
        <p:spPr>
          <a:xfrm>
            <a:off x="3627733" y="3939902"/>
            <a:ext cx="662578" cy="402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" name="Google Shape;65;p14">
            <a:extLst>
              <a:ext uri="{FF2B5EF4-FFF2-40B4-BE49-F238E27FC236}">
                <a16:creationId xmlns:a16="http://schemas.microsoft.com/office/drawing/2014/main" id="{00FC7CB7-CD0B-F4A6-ED85-AB6472516D75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5726323" y="3943923"/>
            <a:ext cx="871417" cy="74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625477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>
            <a:off x="1852050" y="1138026"/>
            <a:ext cx="3380650" cy="815870"/>
            <a:chOff x="2052950" y="1863250"/>
            <a:chExt cx="3380650" cy="815870"/>
          </a:xfrm>
        </p:grpSpPr>
        <p:sp>
          <p:nvSpPr>
            <p:cNvPr id="121" name="Google Shape;121;p16"/>
            <p:cNvSpPr/>
            <p:nvPr/>
          </p:nvSpPr>
          <p:spPr>
            <a:xfrm>
              <a:off x="2052950" y="1863250"/>
              <a:ext cx="3146400" cy="742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2145775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2640475" y="210492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4477350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3213050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3845200" y="210492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2179148" y="221418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328248" y="2229577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845198" y="2088327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0" name="Google Shape;130;p16"/>
            <p:cNvSpPr/>
            <p:nvPr/>
          </p:nvSpPr>
          <p:spPr>
            <a:xfrm rot="7669734" flipH="1">
              <a:off x="3154093" y="1975217"/>
              <a:ext cx="523393" cy="616405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4375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3644323" y="2088327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533098" y="2408077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4716900" y="2362925"/>
              <a:ext cx="716700" cy="1980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134" name="Google Shape;134;p16"/>
          <p:cNvGrpSpPr/>
          <p:nvPr/>
        </p:nvGrpSpPr>
        <p:grpSpPr>
          <a:xfrm>
            <a:off x="504292" y="1165875"/>
            <a:ext cx="1059031" cy="1195764"/>
            <a:chOff x="69141" y="1899805"/>
            <a:chExt cx="1347753" cy="1343908"/>
          </a:xfrm>
        </p:grpSpPr>
        <p:sp>
          <p:nvSpPr>
            <p:cNvPr id="135" name="Google Shape;135;p16"/>
            <p:cNvSpPr/>
            <p:nvPr/>
          </p:nvSpPr>
          <p:spPr>
            <a:xfrm>
              <a:off x="69141" y="1899805"/>
              <a:ext cx="885170" cy="1077592"/>
            </a:xfrm>
            <a:prstGeom prst="flowChartManualOperation">
              <a:avLst/>
            </a:prstGeom>
            <a:solidFill>
              <a:srgbClr val="D0E0E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cxnSp>
          <p:nvCxnSpPr>
            <p:cNvPr id="136" name="Google Shape;136;p16"/>
            <p:cNvCxnSpPr>
              <a:stCxn id="135" idx="3"/>
              <a:endCxn id="121" idx="1"/>
            </p:cNvCxnSpPr>
            <p:nvPr/>
          </p:nvCxnSpPr>
          <p:spPr>
            <a:xfrm rot="10800000" flipH="1">
              <a:off x="865794" y="2391501"/>
              <a:ext cx="551100" cy="4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37" name="Google Shape;137;p16"/>
            <p:cNvSpPr/>
            <p:nvPr/>
          </p:nvSpPr>
          <p:spPr>
            <a:xfrm>
              <a:off x="332373" y="2426664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616115" y="2699461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53968" y="212324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217006" y="201555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32373" y="2699461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616115" y="2318974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731482" y="2015559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17006" y="2221112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569343" y="2509218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6" name="Google Shape;146;p16"/>
            <p:cNvSpPr txBox="1"/>
            <p:nvPr/>
          </p:nvSpPr>
          <p:spPr>
            <a:xfrm>
              <a:off x="95775" y="2889713"/>
              <a:ext cx="1279060" cy="35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500" dirty="0"/>
                <a:t>Sample</a:t>
              </a:r>
              <a:endParaRPr sz="1800" dirty="0"/>
            </a:p>
          </p:txBody>
        </p:sp>
      </p:grpSp>
      <p:sp>
        <p:nvSpPr>
          <p:cNvPr id="147" name="Google Shape;147;p16"/>
          <p:cNvSpPr/>
          <p:nvPr/>
        </p:nvSpPr>
        <p:spPr>
          <a:xfrm>
            <a:off x="5332522" y="1372403"/>
            <a:ext cx="454313" cy="634575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48" name="Google Shape;148;p16"/>
          <p:cNvSpPr/>
          <p:nvPr/>
        </p:nvSpPr>
        <p:spPr>
          <a:xfrm>
            <a:off x="5625498" y="1492102"/>
            <a:ext cx="115500" cy="10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49" name="Google Shape;149;p16"/>
          <p:cNvSpPr/>
          <p:nvPr/>
        </p:nvSpPr>
        <p:spPr>
          <a:xfrm>
            <a:off x="5501923" y="1767711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0" name="Google Shape;150;p16"/>
          <p:cNvSpPr/>
          <p:nvPr/>
        </p:nvSpPr>
        <p:spPr>
          <a:xfrm>
            <a:off x="5433415" y="1492112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1" name="Google Shape;151;p16"/>
          <p:cNvSpPr/>
          <p:nvPr/>
        </p:nvSpPr>
        <p:spPr>
          <a:xfrm>
            <a:off x="5548932" y="1629909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2" name="Google Shape;152;p16"/>
          <p:cNvSpPr txBox="1"/>
          <p:nvPr/>
        </p:nvSpPr>
        <p:spPr>
          <a:xfrm>
            <a:off x="4235825" y="2074200"/>
            <a:ext cx="225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sz="1500" dirty="0"/>
              <a:t>Sample fraction, collected in small time period</a:t>
            </a:r>
            <a:endParaRPr sz="1500" dirty="0"/>
          </a:p>
        </p:txBody>
      </p:sp>
      <p:cxnSp>
        <p:nvCxnSpPr>
          <p:cNvPr id="153" name="Google Shape;153;p16"/>
          <p:cNvCxnSpPr/>
          <p:nvPr/>
        </p:nvCxnSpPr>
        <p:spPr>
          <a:xfrm flipH="1">
            <a:off x="6990025" y="930792"/>
            <a:ext cx="10800" cy="121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6"/>
          <p:cNvCxnSpPr/>
          <p:nvPr/>
        </p:nvCxnSpPr>
        <p:spPr>
          <a:xfrm>
            <a:off x="6979175" y="2149724"/>
            <a:ext cx="1710900" cy="1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6"/>
          <p:cNvCxnSpPr/>
          <p:nvPr/>
        </p:nvCxnSpPr>
        <p:spPr>
          <a:xfrm>
            <a:off x="7216575" y="1930125"/>
            <a:ext cx="900" cy="21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16"/>
          <p:cNvCxnSpPr/>
          <p:nvPr/>
        </p:nvCxnSpPr>
        <p:spPr>
          <a:xfrm>
            <a:off x="7553125" y="1318104"/>
            <a:ext cx="0" cy="8430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16"/>
          <p:cNvCxnSpPr/>
          <p:nvPr/>
        </p:nvCxnSpPr>
        <p:spPr>
          <a:xfrm rot="10800000" flipH="1">
            <a:off x="5741402" y="1687289"/>
            <a:ext cx="1150200" cy="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8" name="Google Shape;158;p16"/>
          <p:cNvSpPr txBox="1"/>
          <p:nvPr/>
        </p:nvSpPr>
        <p:spPr>
          <a:xfrm>
            <a:off x="6112713" y="1245925"/>
            <a:ext cx="5604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MS</a:t>
            </a:r>
            <a:endParaRPr sz="1800" dirty="0"/>
          </a:p>
        </p:txBody>
      </p:sp>
      <p:sp>
        <p:nvSpPr>
          <p:cNvPr id="159" name="Google Shape;159;p16"/>
          <p:cNvSpPr/>
          <p:nvPr/>
        </p:nvSpPr>
        <p:spPr>
          <a:xfrm>
            <a:off x="6387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0" name="Google Shape;160;p16"/>
          <p:cNvSpPr/>
          <p:nvPr/>
        </p:nvSpPr>
        <p:spPr>
          <a:xfrm>
            <a:off x="638725" y="4515975"/>
            <a:ext cx="115500" cy="1077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1" name="Google Shape;161;p16"/>
          <p:cNvSpPr/>
          <p:nvPr/>
        </p:nvSpPr>
        <p:spPr>
          <a:xfrm>
            <a:off x="638725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162" name="Google Shape;162;p16"/>
          <p:cNvCxnSpPr/>
          <p:nvPr/>
        </p:nvCxnSpPr>
        <p:spPr>
          <a:xfrm rot="10800000">
            <a:off x="347375" y="2756775"/>
            <a:ext cx="0" cy="194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3" name="Google Shape;163;p16"/>
          <p:cNvSpPr txBox="1"/>
          <p:nvPr/>
        </p:nvSpPr>
        <p:spPr>
          <a:xfrm rot="-5400000">
            <a:off x="-852675" y="3385200"/>
            <a:ext cx="205455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Mass (per charge)</a:t>
            </a:r>
            <a:endParaRPr sz="1800" dirty="0"/>
          </a:p>
        </p:txBody>
      </p:sp>
      <p:cxnSp>
        <p:nvCxnSpPr>
          <p:cNvPr id="164" name="Google Shape;164;p16"/>
          <p:cNvCxnSpPr/>
          <p:nvPr/>
        </p:nvCxnSpPr>
        <p:spPr>
          <a:xfrm rot="10800000" flipH="1">
            <a:off x="593900" y="4852250"/>
            <a:ext cx="3317100" cy="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323528" y="4762600"/>
            <a:ext cx="351995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Chromatographic </a:t>
            </a:r>
            <a:r>
              <a:rPr lang="en-GB" sz="1800" b="1" dirty="0"/>
              <a:t>retention time</a:t>
            </a:r>
            <a:endParaRPr sz="1800" b="1" dirty="0"/>
          </a:p>
        </p:txBody>
      </p:sp>
      <p:sp>
        <p:nvSpPr>
          <p:cNvPr id="166" name="Google Shape;166;p16"/>
          <p:cNvSpPr/>
          <p:nvPr/>
        </p:nvSpPr>
        <p:spPr>
          <a:xfrm rot="10800000">
            <a:off x="1199150" y="2532525"/>
            <a:ext cx="6712200" cy="16212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tx2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7" name="Google Shape;167;p16"/>
          <p:cNvSpPr/>
          <p:nvPr/>
        </p:nvSpPr>
        <p:spPr>
          <a:xfrm>
            <a:off x="7565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8" name="Google Shape;168;p16"/>
          <p:cNvSpPr/>
          <p:nvPr/>
        </p:nvSpPr>
        <p:spPr>
          <a:xfrm>
            <a:off x="756500" y="4515975"/>
            <a:ext cx="115500" cy="1077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9" name="Google Shape;169;p16"/>
          <p:cNvSpPr/>
          <p:nvPr/>
        </p:nvSpPr>
        <p:spPr>
          <a:xfrm>
            <a:off x="756500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0" name="Google Shape;170;p16"/>
          <p:cNvSpPr/>
          <p:nvPr/>
        </p:nvSpPr>
        <p:spPr>
          <a:xfrm>
            <a:off x="868889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1" name="Google Shape;171;p16"/>
          <p:cNvSpPr/>
          <p:nvPr/>
        </p:nvSpPr>
        <p:spPr>
          <a:xfrm>
            <a:off x="862597" y="4515975"/>
            <a:ext cx="115500" cy="1077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2" name="Google Shape;172;p16"/>
          <p:cNvSpPr/>
          <p:nvPr/>
        </p:nvSpPr>
        <p:spPr>
          <a:xfrm>
            <a:off x="862597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3" name="Google Shape;173;p16"/>
          <p:cNvSpPr/>
          <p:nvPr/>
        </p:nvSpPr>
        <p:spPr>
          <a:xfrm>
            <a:off x="978202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4" name="Google Shape;174;p16"/>
          <p:cNvSpPr/>
          <p:nvPr/>
        </p:nvSpPr>
        <p:spPr>
          <a:xfrm>
            <a:off x="977825" y="4515975"/>
            <a:ext cx="115500" cy="107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5" name="Google Shape;175;p16"/>
          <p:cNvSpPr/>
          <p:nvPr/>
        </p:nvSpPr>
        <p:spPr>
          <a:xfrm>
            <a:off x="977825" y="3872750"/>
            <a:ext cx="115500" cy="107700"/>
          </a:xfrm>
          <a:prstGeom prst="rect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6" name="Google Shape;176;p16"/>
          <p:cNvSpPr/>
          <p:nvPr/>
        </p:nvSpPr>
        <p:spPr>
          <a:xfrm>
            <a:off x="11080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7" name="Google Shape;177;p16"/>
          <p:cNvSpPr/>
          <p:nvPr/>
        </p:nvSpPr>
        <p:spPr>
          <a:xfrm>
            <a:off x="1108063" y="4515975"/>
            <a:ext cx="115500" cy="1077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8" name="Google Shape;178;p16"/>
          <p:cNvSpPr/>
          <p:nvPr/>
        </p:nvSpPr>
        <p:spPr>
          <a:xfrm>
            <a:off x="1108063" y="3872750"/>
            <a:ext cx="115500" cy="107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9" name="Google Shape;179;p16"/>
          <p:cNvSpPr/>
          <p:nvPr/>
        </p:nvSpPr>
        <p:spPr>
          <a:xfrm>
            <a:off x="12137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0" name="Google Shape;180;p16"/>
          <p:cNvSpPr/>
          <p:nvPr/>
        </p:nvSpPr>
        <p:spPr>
          <a:xfrm>
            <a:off x="1213700" y="4515975"/>
            <a:ext cx="115500" cy="1077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1" name="Google Shape;181;p16"/>
          <p:cNvSpPr/>
          <p:nvPr/>
        </p:nvSpPr>
        <p:spPr>
          <a:xfrm>
            <a:off x="1213700" y="3872750"/>
            <a:ext cx="115500" cy="107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2" name="Google Shape;182;p16"/>
          <p:cNvSpPr/>
          <p:nvPr/>
        </p:nvSpPr>
        <p:spPr>
          <a:xfrm>
            <a:off x="13243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3" name="Google Shape;183;p16"/>
          <p:cNvSpPr/>
          <p:nvPr/>
        </p:nvSpPr>
        <p:spPr>
          <a:xfrm>
            <a:off x="1324363" y="4515975"/>
            <a:ext cx="115500" cy="1077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4" name="Google Shape;184;p16"/>
          <p:cNvSpPr/>
          <p:nvPr/>
        </p:nvSpPr>
        <p:spPr>
          <a:xfrm>
            <a:off x="1324363" y="3872750"/>
            <a:ext cx="115500" cy="107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5" name="Google Shape;185;p16"/>
          <p:cNvSpPr/>
          <p:nvPr/>
        </p:nvSpPr>
        <p:spPr>
          <a:xfrm>
            <a:off x="144957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6" name="Google Shape;186;p16"/>
          <p:cNvSpPr/>
          <p:nvPr/>
        </p:nvSpPr>
        <p:spPr>
          <a:xfrm>
            <a:off x="1449575" y="4515975"/>
            <a:ext cx="115500" cy="1077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7" name="Google Shape;187;p16"/>
          <p:cNvSpPr/>
          <p:nvPr/>
        </p:nvSpPr>
        <p:spPr>
          <a:xfrm>
            <a:off x="15747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8" name="Google Shape;188;p16"/>
          <p:cNvSpPr/>
          <p:nvPr/>
        </p:nvSpPr>
        <p:spPr>
          <a:xfrm>
            <a:off x="170257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9" name="Google Shape;189;p16"/>
          <p:cNvSpPr/>
          <p:nvPr/>
        </p:nvSpPr>
        <p:spPr>
          <a:xfrm>
            <a:off x="183281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0" name="Google Shape;190;p16"/>
          <p:cNvSpPr/>
          <p:nvPr/>
        </p:nvSpPr>
        <p:spPr>
          <a:xfrm>
            <a:off x="193845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1" name="Google Shape;191;p16"/>
          <p:cNvSpPr/>
          <p:nvPr/>
        </p:nvSpPr>
        <p:spPr>
          <a:xfrm>
            <a:off x="204911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2" name="Google Shape;192;p16"/>
          <p:cNvSpPr/>
          <p:nvPr/>
        </p:nvSpPr>
        <p:spPr>
          <a:xfrm>
            <a:off x="21743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3" name="Google Shape;193;p16"/>
          <p:cNvSpPr/>
          <p:nvPr/>
        </p:nvSpPr>
        <p:spPr>
          <a:xfrm>
            <a:off x="1703788" y="2836313"/>
            <a:ext cx="115500" cy="1077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4" name="Google Shape;194;p16"/>
          <p:cNvSpPr/>
          <p:nvPr/>
        </p:nvSpPr>
        <p:spPr>
          <a:xfrm>
            <a:off x="1811938" y="2836300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5" name="Google Shape;195;p16"/>
          <p:cNvSpPr/>
          <p:nvPr/>
        </p:nvSpPr>
        <p:spPr>
          <a:xfrm>
            <a:off x="1939050" y="2836300"/>
            <a:ext cx="115500" cy="1077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6" name="Google Shape;196;p16"/>
          <p:cNvSpPr/>
          <p:nvPr/>
        </p:nvSpPr>
        <p:spPr>
          <a:xfrm>
            <a:off x="2049125" y="2836313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7" name="Google Shape;197;p16"/>
          <p:cNvSpPr/>
          <p:nvPr/>
        </p:nvSpPr>
        <p:spPr>
          <a:xfrm>
            <a:off x="2174300" y="2836300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8" name="Google Shape;198;p16"/>
          <p:cNvSpPr/>
          <p:nvPr/>
        </p:nvSpPr>
        <p:spPr>
          <a:xfrm>
            <a:off x="230705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9" name="Google Shape;199;p16"/>
          <p:cNvSpPr/>
          <p:nvPr/>
        </p:nvSpPr>
        <p:spPr>
          <a:xfrm>
            <a:off x="2437288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0" name="Google Shape;200;p16"/>
          <p:cNvSpPr/>
          <p:nvPr/>
        </p:nvSpPr>
        <p:spPr>
          <a:xfrm>
            <a:off x="25429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1" name="Google Shape;201;p16"/>
          <p:cNvSpPr/>
          <p:nvPr/>
        </p:nvSpPr>
        <p:spPr>
          <a:xfrm>
            <a:off x="2653588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2" name="Google Shape;202;p16"/>
          <p:cNvSpPr/>
          <p:nvPr/>
        </p:nvSpPr>
        <p:spPr>
          <a:xfrm>
            <a:off x="27788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3" name="Google Shape;203;p16"/>
          <p:cNvSpPr/>
          <p:nvPr/>
        </p:nvSpPr>
        <p:spPr>
          <a:xfrm>
            <a:off x="1609725" y="2686050"/>
            <a:ext cx="812700" cy="392100"/>
          </a:xfrm>
          <a:prstGeom prst="ellipse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4" name="Google Shape;204;p16"/>
          <p:cNvSpPr/>
          <p:nvPr/>
        </p:nvSpPr>
        <p:spPr>
          <a:xfrm>
            <a:off x="554725" y="3730550"/>
            <a:ext cx="1020000" cy="392100"/>
          </a:xfrm>
          <a:prstGeom prst="ellipse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5" name="Google Shape;205;p16"/>
          <p:cNvSpPr/>
          <p:nvPr/>
        </p:nvSpPr>
        <p:spPr>
          <a:xfrm>
            <a:off x="514975" y="4373775"/>
            <a:ext cx="1150200" cy="3921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6" name="Google Shape;206;p16"/>
          <p:cNvSpPr txBox="1"/>
          <p:nvPr/>
        </p:nvSpPr>
        <p:spPr>
          <a:xfrm>
            <a:off x="3982825" y="3980450"/>
            <a:ext cx="2371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b="1" dirty="0"/>
              <a:t>Chromatographic</a:t>
            </a:r>
            <a:r>
              <a:rPr lang="en-GB" sz="1500" dirty="0"/>
              <a:t> peaks</a:t>
            </a:r>
            <a:endParaRPr sz="1500" dirty="0"/>
          </a:p>
        </p:txBody>
      </p:sp>
      <p:cxnSp>
        <p:nvCxnSpPr>
          <p:cNvPr id="207" name="Google Shape;207;p16"/>
          <p:cNvCxnSpPr>
            <a:stCxn id="206" idx="1"/>
            <a:endCxn id="203" idx="5"/>
          </p:cNvCxnSpPr>
          <p:nvPr/>
        </p:nvCxnSpPr>
        <p:spPr>
          <a:xfrm rot="10800000">
            <a:off x="2303425" y="3020600"/>
            <a:ext cx="1679400" cy="11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8" name="Google Shape;208;p16"/>
          <p:cNvCxnSpPr>
            <a:stCxn id="206" idx="1"/>
            <a:endCxn id="204" idx="6"/>
          </p:cNvCxnSpPr>
          <p:nvPr/>
        </p:nvCxnSpPr>
        <p:spPr>
          <a:xfrm rot="10800000">
            <a:off x="1574725" y="3926600"/>
            <a:ext cx="2408100" cy="24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" name="Google Shape;209;p16"/>
          <p:cNvCxnSpPr>
            <a:endCxn id="205" idx="6"/>
          </p:cNvCxnSpPr>
          <p:nvPr/>
        </p:nvCxnSpPr>
        <p:spPr>
          <a:xfrm flipH="1">
            <a:off x="1665175" y="4176525"/>
            <a:ext cx="2317800" cy="39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" name="Google Shape;210;p16"/>
          <p:cNvCxnSpPr/>
          <p:nvPr/>
        </p:nvCxnSpPr>
        <p:spPr>
          <a:xfrm>
            <a:off x="6836586" y="4792765"/>
            <a:ext cx="11811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16"/>
          <p:cNvCxnSpPr/>
          <p:nvPr/>
        </p:nvCxnSpPr>
        <p:spPr>
          <a:xfrm rot="10800000">
            <a:off x="6836586" y="4116490"/>
            <a:ext cx="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16"/>
          <p:cNvSpPr/>
          <p:nvPr/>
        </p:nvSpPr>
        <p:spPr>
          <a:xfrm>
            <a:off x="6874687" y="4235950"/>
            <a:ext cx="1133475" cy="537775"/>
          </a:xfrm>
          <a:custGeom>
            <a:avLst/>
            <a:gdLst/>
            <a:ahLst/>
            <a:cxnLst/>
            <a:rect l="l" t="t" r="r" b="b"/>
            <a:pathLst>
              <a:path w="45339" h="21511" extrusionOk="0">
                <a:moveTo>
                  <a:pt x="0" y="21511"/>
                </a:moveTo>
                <a:cubicBezTo>
                  <a:pt x="1080" y="20432"/>
                  <a:pt x="4699" y="17574"/>
                  <a:pt x="6477" y="15034"/>
                </a:cubicBezTo>
                <a:cubicBezTo>
                  <a:pt x="8255" y="12494"/>
                  <a:pt x="9335" y="8684"/>
                  <a:pt x="10668" y="6271"/>
                </a:cubicBezTo>
                <a:cubicBezTo>
                  <a:pt x="12002" y="3858"/>
                  <a:pt x="12637" y="1318"/>
                  <a:pt x="14478" y="556"/>
                </a:cubicBezTo>
                <a:cubicBezTo>
                  <a:pt x="16320" y="-206"/>
                  <a:pt x="19685" y="-142"/>
                  <a:pt x="21717" y="1699"/>
                </a:cubicBezTo>
                <a:cubicBezTo>
                  <a:pt x="23749" y="3541"/>
                  <a:pt x="24448" y="8811"/>
                  <a:pt x="26670" y="11605"/>
                </a:cubicBezTo>
                <a:cubicBezTo>
                  <a:pt x="28893" y="14399"/>
                  <a:pt x="31941" y="16876"/>
                  <a:pt x="35052" y="18463"/>
                </a:cubicBezTo>
                <a:cubicBezTo>
                  <a:pt x="38164" y="20051"/>
                  <a:pt x="43625" y="20686"/>
                  <a:pt x="45339" y="21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213" name="Google Shape;213;p16"/>
          <p:cNvSpPr txBox="1"/>
          <p:nvPr/>
        </p:nvSpPr>
        <p:spPr>
          <a:xfrm>
            <a:off x="6795185" y="4714265"/>
            <a:ext cx="1710899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retention time</a:t>
            </a:r>
            <a:endParaRPr sz="1800" dirty="0"/>
          </a:p>
        </p:txBody>
      </p:sp>
      <p:sp>
        <p:nvSpPr>
          <p:cNvPr id="214" name="Google Shape;214;p16"/>
          <p:cNvSpPr txBox="1"/>
          <p:nvPr/>
        </p:nvSpPr>
        <p:spPr>
          <a:xfrm rot="-5400000">
            <a:off x="6212586" y="4299040"/>
            <a:ext cx="927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intensity</a:t>
            </a:r>
            <a:endParaRPr sz="1500" dirty="0"/>
          </a:p>
        </p:txBody>
      </p:sp>
      <p:sp>
        <p:nvSpPr>
          <p:cNvPr id="215" name="Google Shape;215;p16"/>
          <p:cNvSpPr txBox="1"/>
          <p:nvPr/>
        </p:nvSpPr>
        <p:spPr>
          <a:xfrm>
            <a:off x="2382699" y="1852800"/>
            <a:ext cx="793625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scans</a:t>
            </a:r>
            <a:endParaRPr sz="1800" dirty="0"/>
          </a:p>
        </p:txBody>
      </p:sp>
      <p:cxnSp>
        <p:nvCxnSpPr>
          <p:cNvPr id="216" name="Google Shape;216;p16"/>
          <p:cNvCxnSpPr>
            <a:cxnSpLocks/>
            <a:stCxn id="215" idx="2"/>
            <a:endCxn id="201" idx="0"/>
          </p:cNvCxnSpPr>
          <p:nvPr/>
        </p:nvCxnSpPr>
        <p:spPr>
          <a:xfrm flipH="1">
            <a:off x="2711338" y="2173500"/>
            <a:ext cx="68174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16"/>
          <p:cNvCxnSpPr>
            <a:cxnSpLocks/>
            <a:stCxn id="215" idx="2"/>
            <a:endCxn id="199" idx="0"/>
          </p:cNvCxnSpPr>
          <p:nvPr/>
        </p:nvCxnSpPr>
        <p:spPr>
          <a:xfrm flipH="1">
            <a:off x="2495038" y="2173500"/>
            <a:ext cx="284474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" name="Google Shape;218;p16"/>
          <p:cNvCxnSpPr>
            <a:cxnSpLocks/>
            <a:stCxn id="215" idx="2"/>
            <a:endCxn id="192" idx="0"/>
          </p:cNvCxnSpPr>
          <p:nvPr/>
        </p:nvCxnSpPr>
        <p:spPr>
          <a:xfrm flipH="1">
            <a:off x="2232075" y="2173500"/>
            <a:ext cx="547437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16"/>
          <p:cNvCxnSpPr>
            <a:cxnSpLocks/>
            <a:stCxn id="215" idx="2"/>
            <a:endCxn id="188" idx="0"/>
          </p:cNvCxnSpPr>
          <p:nvPr/>
        </p:nvCxnSpPr>
        <p:spPr>
          <a:xfrm flipH="1">
            <a:off x="1760325" y="2173500"/>
            <a:ext cx="1019187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2701538-01CC-92FE-EE06-A03DB5C19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006D6D-C787-1E66-2387-B29DC51A3205}"/>
              </a:ext>
            </a:extLst>
          </p:cNvPr>
          <p:cNvSpPr txBox="1"/>
          <p:nvPr/>
        </p:nvSpPr>
        <p:spPr>
          <a:xfrm>
            <a:off x="2195736" y="41151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LC-MS/MS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8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MS1 Scans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4E8FCF42-0397-0216-1F77-D6C6F9317C5B}"/>
              </a:ext>
            </a:extLst>
          </p:cNvPr>
          <p:cNvGrpSpPr/>
          <p:nvPr/>
        </p:nvGrpSpPr>
        <p:grpSpPr>
          <a:xfrm>
            <a:off x="3218285" y="2859782"/>
            <a:ext cx="2275381" cy="1800200"/>
            <a:chOff x="4709216" y="2643758"/>
            <a:chExt cx="2275381" cy="1800200"/>
          </a:xfrm>
        </p:grpSpPr>
        <p:sp>
          <p:nvSpPr>
            <p:cNvPr id="5" name="Google Shape;66;p14">
              <a:extLst>
                <a:ext uri="{FF2B5EF4-FFF2-40B4-BE49-F238E27FC236}">
                  <a16:creationId xmlns:a16="http://schemas.microsoft.com/office/drawing/2014/main" id="{008D4A24-C8B2-4058-00F2-AF61148EE758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" name="Google Shape;67;p14">
              <a:extLst>
                <a:ext uri="{FF2B5EF4-FFF2-40B4-BE49-F238E27FC236}">
                  <a16:creationId xmlns:a16="http://schemas.microsoft.com/office/drawing/2014/main" id="{F40BAEA0-7424-A9E0-5DD4-2C619FEFE5A0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69;p14">
              <a:extLst>
                <a:ext uri="{FF2B5EF4-FFF2-40B4-BE49-F238E27FC236}">
                  <a16:creationId xmlns:a16="http://schemas.microsoft.com/office/drawing/2014/main" id="{612EC530-3047-6FC6-1387-B5F5281EC4DA}"/>
                </a:ext>
              </a:extLst>
            </p:cNvPr>
            <p:cNvCxnSpPr>
              <a:cxnSpLocks/>
            </p:cNvCxnSpPr>
            <p:nvPr/>
          </p:nvCxnSpPr>
          <p:spPr>
            <a:xfrm>
              <a:off x="5402434" y="3008185"/>
              <a:ext cx="0" cy="1028706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70;p14">
              <a:extLst>
                <a:ext uri="{FF2B5EF4-FFF2-40B4-BE49-F238E27FC236}">
                  <a16:creationId xmlns:a16="http://schemas.microsoft.com/office/drawing/2014/main" id="{9CD111DD-89C6-91B2-0405-F5493FD7D03E}"/>
                </a:ext>
              </a:extLst>
            </p:cNvPr>
            <p:cNvCxnSpPr/>
            <p:nvPr/>
          </p:nvCxnSpPr>
          <p:spPr>
            <a:xfrm>
              <a:off x="5718472" y="3220931"/>
              <a:ext cx="0" cy="827041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1;p14">
              <a:extLst>
                <a:ext uri="{FF2B5EF4-FFF2-40B4-BE49-F238E27FC236}">
                  <a16:creationId xmlns:a16="http://schemas.microsoft.com/office/drawing/2014/main" id="{401DDBE5-4B1A-1C91-9CB8-9B7899000AF0}"/>
                </a:ext>
              </a:extLst>
            </p:cNvPr>
            <p:cNvCxnSpPr/>
            <p:nvPr/>
          </p:nvCxnSpPr>
          <p:spPr>
            <a:xfrm>
              <a:off x="6238292" y="3500355"/>
              <a:ext cx="0" cy="536546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68;p14">
              <a:extLst>
                <a:ext uri="{FF2B5EF4-FFF2-40B4-BE49-F238E27FC236}">
                  <a16:creationId xmlns:a16="http://schemas.microsoft.com/office/drawing/2014/main" id="{D7A42DFD-4B5D-0D93-AB60-AFDA586AEDC0}"/>
                </a:ext>
              </a:extLst>
            </p:cNvPr>
            <p:cNvCxnSpPr/>
            <p:nvPr/>
          </p:nvCxnSpPr>
          <p:spPr>
            <a:xfrm>
              <a:off x="5178177" y="4036807"/>
              <a:ext cx="1610575" cy="11184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74;p14">
              <a:extLst>
                <a:ext uri="{FF2B5EF4-FFF2-40B4-BE49-F238E27FC236}">
                  <a16:creationId xmlns:a16="http://schemas.microsoft.com/office/drawing/2014/main" id="{631032B2-F891-4A38-EAF7-8ABABE24D690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3" name="Google Shape;73;p14">
              <a:extLst>
                <a:ext uri="{FF2B5EF4-FFF2-40B4-BE49-F238E27FC236}">
                  <a16:creationId xmlns:a16="http://schemas.microsoft.com/office/drawing/2014/main" id="{B7854B1D-2ACB-C328-A052-6FE82BA55404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3F0EAEB-C438-EC4C-4F27-935C4056CEF2}"/>
                  </a:ext>
                </a:extLst>
              </p:cNvPr>
              <p:cNvSpPr txBox="1"/>
              <p:nvPr/>
            </p:nvSpPr>
            <p:spPr>
              <a:xfrm>
                <a:off x="107505" y="1203598"/>
                <a:ext cx="871296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MS1 scans show us the amount of each metabolite at any given time,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For each metabolite (</a:t>
                </a:r>
                <a:r>
                  <a:rPr lang="en-US" sz="2000" dirty="0" err="1"/>
                  <a:t>colour</a:t>
                </a:r>
                <a:r>
                  <a:rPr lang="en-US" sz="2000" dirty="0"/>
                  <a:t>), we record the intensity,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000" dirty="0"/>
                  <a:t>, for given block,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2000" dirty="0"/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We do not observe all metabolites at each scan (hence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21</m:t>
                        </m:r>
                      </m:sub>
                    </m:sSub>
                  </m:oMath>
                </a14:m>
                <a:r>
                  <a:rPr lang="en-US" sz="2000" dirty="0"/>
                  <a:t>,</a:t>
                </a:r>
                <a:r>
                  <a:rPr lang="en-US" sz="2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42</m:t>
                        </m:r>
                      </m:sub>
                    </m:sSub>
                    <m:r>
                      <a:rPr lang="en-GB" sz="20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3F0EAEB-C438-EC4C-4F27-935C4056C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5" y="1203598"/>
                <a:ext cx="8712967" cy="1323439"/>
              </a:xfrm>
              <a:prstGeom prst="rect">
                <a:avLst/>
              </a:prstGeom>
              <a:blipFill>
                <a:blip r:embed="rId4"/>
                <a:stretch>
                  <a:fillRect l="-630" t="-1835" r="-70" b="-73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CDFFB0EE-84D2-C0A5-8D95-688CA7AD496A}"/>
                  </a:ext>
                </a:extLst>
              </p:cNvPr>
              <p:cNvSpPr txBox="1"/>
              <p:nvPr/>
            </p:nvSpPr>
            <p:spPr>
              <a:xfrm>
                <a:off x="3698526" y="2886400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CDFFB0EE-84D2-C0A5-8D95-688CA7AD49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8526" y="2886400"/>
                <a:ext cx="57606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8042C234-A280-00A1-D0C0-B6246864640F}"/>
                  </a:ext>
                </a:extLst>
              </p:cNvPr>
              <p:cNvSpPr txBox="1"/>
              <p:nvPr/>
            </p:nvSpPr>
            <p:spPr>
              <a:xfrm>
                <a:off x="4067943" y="3099185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8042C234-A280-00A1-D0C0-B624686464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7943" y="3099185"/>
                <a:ext cx="57606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57EA484F-4216-3378-86F3-8C1702DB35F0}"/>
                  </a:ext>
                </a:extLst>
              </p:cNvPr>
              <p:cNvSpPr txBox="1"/>
              <p:nvPr/>
            </p:nvSpPr>
            <p:spPr>
              <a:xfrm>
                <a:off x="4571598" y="3371641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42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57EA484F-4216-3378-86F3-8C1702DB35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598" y="3371641"/>
                <a:ext cx="57606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0629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90FC4-4F62-D4C5-FBD4-2FB528BD9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362DFE-81B5-57A1-A2E5-57B2C222E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433585-A966-7C49-BCCF-9C46904988A3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MS2 Scans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3B542DE2-6AF0-7ADE-DBC0-593722EA72D1}"/>
              </a:ext>
            </a:extLst>
          </p:cNvPr>
          <p:cNvGrpSpPr/>
          <p:nvPr/>
        </p:nvGrpSpPr>
        <p:grpSpPr>
          <a:xfrm>
            <a:off x="1403648" y="2427734"/>
            <a:ext cx="2275381" cy="1800200"/>
            <a:chOff x="4709216" y="2643758"/>
            <a:chExt cx="2275381" cy="1800200"/>
          </a:xfrm>
        </p:grpSpPr>
        <p:sp>
          <p:nvSpPr>
            <p:cNvPr id="5" name="Google Shape;66;p14">
              <a:extLst>
                <a:ext uri="{FF2B5EF4-FFF2-40B4-BE49-F238E27FC236}">
                  <a16:creationId xmlns:a16="http://schemas.microsoft.com/office/drawing/2014/main" id="{11022A93-8A29-3B68-81EC-F51E2D8867B4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" name="Google Shape;67;p14">
              <a:extLst>
                <a:ext uri="{FF2B5EF4-FFF2-40B4-BE49-F238E27FC236}">
                  <a16:creationId xmlns:a16="http://schemas.microsoft.com/office/drawing/2014/main" id="{5C918016-6F45-E03C-9F5A-7E3C231A37A7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69;p14">
              <a:extLst>
                <a:ext uri="{FF2B5EF4-FFF2-40B4-BE49-F238E27FC236}">
                  <a16:creationId xmlns:a16="http://schemas.microsoft.com/office/drawing/2014/main" id="{5A866985-B151-C4E2-380A-0854D09DE840}"/>
                </a:ext>
              </a:extLst>
            </p:cNvPr>
            <p:cNvCxnSpPr>
              <a:cxnSpLocks/>
            </p:cNvCxnSpPr>
            <p:nvPr/>
          </p:nvCxnSpPr>
          <p:spPr>
            <a:xfrm>
              <a:off x="5402434" y="3008185"/>
              <a:ext cx="0" cy="1028706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70;p14">
              <a:extLst>
                <a:ext uri="{FF2B5EF4-FFF2-40B4-BE49-F238E27FC236}">
                  <a16:creationId xmlns:a16="http://schemas.microsoft.com/office/drawing/2014/main" id="{E388AE79-A097-15BC-45A0-7EA6098FE434}"/>
                </a:ext>
              </a:extLst>
            </p:cNvPr>
            <p:cNvCxnSpPr/>
            <p:nvPr/>
          </p:nvCxnSpPr>
          <p:spPr>
            <a:xfrm>
              <a:off x="5718472" y="3220931"/>
              <a:ext cx="0" cy="827041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1;p14">
              <a:extLst>
                <a:ext uri="{FF2B5EF4-FFF2-40B4-BE49-F238E27FC236}">
                  <a16:creationId xmlns:a16="http://schemas.microsoft.com/office/drawing/2014/main" id="{F760AFF2-C990-6E1F-099A-821F87D6339A}"/>
                </a:ext>
              </a:extLst>
            </p:cNvPr>
            <p:cNvCxnSpPr/>
            <p:nvPr/>
          </p:nvCxnSpPr>
          <p:spPr>
            <a:xfrm>
              <a:off x="6238292" y="3500355"/>
              <a:ext cx="0" cy="536546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68;p14">
              <a:extLst>
                <a:ext uri="{FF2B5EF4-FFF2-40B4-BE49-F238E27FC236}">
                  <a16:creationId xmlns:a16="http://schemas.microsoft.com/office/drawing/2014/main" id="{C29B3831-AFB2-4FB4-585F-78D7A65FBBCF}"/>
                </a:ext>
              </a:extLst>
            </p:cNvPr>
            <p:cNvCxnSpPr/>
            <p:nvPr/>
          </p:nvCxnSpPr>
          <p:spPr>
            <a:xfrm>
              <a:off x="5178177" y="4036807"/>
              <a:ext cx="1610575" cy="11184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74;p14">
              <a:extLst>
                <a:ext uri="{FF2B5EF4-FFF2-40B4-BE49-F238E27FC236}">
                  <a16:creationId xmlns:a16="http://schemas.microsoft.com/office/drawing/2014/main" id="{AEA70FB3-6710-4FC5-7098-0E64AE43A47E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3" name="Google Shape;73;p14">
              <a:extLst>
                <a:ext uri="{FF2B5EF4-FFF2-40B4-BE49-F238E27FC236}">
                  <a16:creationId xmlns:a16="http://schemas.microsoft.com/office/drawing/2014/main" id="{3B94AB50-A748-94E0-E94B-2AD24AA01FF8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3C250BE-2B4E-8F7A-84A6-8C3F42E80292}"/>
              </a:ext>
            </a:extLst>
          </p:cNvPr>
          <p:cNvSpPr txBox="1"/>
          <p:nvPr/>
        </p:nvSpPr>
        <p:spPr>
          <a:xfrm>
            <a:off x="107505" y="1203598"/>
            <a:ext cx="8712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MS</a:t>
            </a:r>
            <a:r>
              <a:rPr lang="en-GB" sz="2000" dirty="0"/>
              <a:t>2 scans allow us to break down the metabolites, so that we can identify them – this can be done for single metabolites (DDA)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67F9CC24-FBD4-4871-FA2E-6D6C7BA06A36}"/>
                  </a:ext>
                </a:extLst>
              </p:cNvPr>
              <p:cNvSpPr txBox="1"/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67F9CC24-FBD4-4871-FA2E-6D6C7BA06A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blipFill>
                <a:blip r:embed="rId4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B1A64DB0-6D3D-F163-3C60-4D44198E7321}"/>
                  </a:ext>
                </a:extLst>
              </p:cNvPr>
              <p:cNvSpPr txBox="1"/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B1A64DB0-6D3D-F163-3C60-4D44198E73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blipFill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9F10352B-2CE1-46B4-F611-6568E83F04AC}"/>
                  </a:ext>
                </a:extLst>
              </p:cNvPr>
              <p:cNvSpPr txBox="1"/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42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9F10352B-2CE1-46B4-F611-6568E83F04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Cartoon Lightning Bolt (PNG Transparent) | OnlyGFX.com">
            <a:extLst>
              <a:ext uri="{FF2B5EF4-FFF2-40B4-BE49-F238E27FC236}">
                <a16:creationId xmlns:a16="http://schemas.microsoft.com/office/drawing/2014/main" id="{CD9B757D-5053-7E36-9395-460C70F4E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3281" y="2245207"/>
            <a:ext cx="541837" cy="71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32191406-5D76-184C-F70C-B478AA369A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6135" y="2875221"/>
            <a:ext cx="594952" cy="59495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D6DABBE-9C86-647C-A2F5-73A32DC5EE4C}"/>
              </a:ext>
            </a:extLst>
          </p:cNvPr>
          <p:cNvGrpSpPr/>
          <p:nvPr/>
        </p:nvGrpSpPr>
        <p:grpSpPr>
          <a:xfrm>
            <a:off x="5609478" y="2427734"/>
            <a:ext cx="2275381" cy="1800200"/>
            <a:chOff x="4709216" y="2643758"/>
            <a:chExt cx="2275381" cy="1800200"/>
          </a:xfrm>
        </p:grpSpPr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id="{7B3AE9F6-EFC0-139F-7E58-39444DBBC7DC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" name="Google Shape;67;p14">
              <a:extLst>
                <a:ext uri="{FF2B5EF4-FFF2-40B4-BE49-F238E27FC236}">
                  <a16:creationId xmlns:a16="http://schemas.microsoft.com/office/drawing/2014/main" id="{4C83CEA8-42FE-FBDD-DAC0-EC0E0A5995CB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71;p14">
              <a:extLst>
                <a:ext uri="{FF2B5EF4-FFF2-40B4-BE49-F238E27FC236}">
                  <a16:creationId xmlns:a16="http://schemas.microsoft.com/office/drawing/2014/main" id="{FC397BAE-FAEE-65DE-562C-5E9C3D017C3F}"/>
                </a:ext>
              </a:extLst>
            </p:cNvPr>
            <p:cNvCxnSpPr>
              <a:cxnSpLocks/>
            </p:cNvCxnSpPr>
            <p:nvPr/>
          </p:nvCxnSpPr>
          <p:spPr>
            <a:xfrm>
              <a:off x="6238292" y="3939902"/>
              <a:ext cx="0" cy="96999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" name="Google Shape;74;p14">
              <a:extLst>
                <a:ext uri="{FF2B5EF4-FFF2-40B4-BE49-F238E27FC236}">
                  <a16:creationId xmlns:a16="http://schemas.microsoft.com/office/drawing/2014/main" id="{AD35F639-E4B3-D083-7EFE-63FCF62D9169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024" name="Google Shape;73;p14">
              <a:extLst>
                <a:ext uri="{FF2B5EF4-FFF2-40B4-BE49-F238E27FC236}">
                  <a16:creationId xmlns:a16="http://schemas.microsoft.com/office/drawing/2014/main" id="{CD092408-8397-2A93-FE16-2E1FBBE5FCEF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033" name="Arrow: Right 1032">
            <a:extLst>
              <a:ext uri="{FF2B5EF4-FFF2-40B4-BE49-F238E27FC236}">
                <a16:creationId xmlns:a16="http://schemas.microsoft.com/office/drawing/2014/main" id="{8CBE4721-BF00-B162-9B32-CEB1BE77F589}"/>
              </a:ext>
            </a:extLst>
          </p:cNvPr>
          <p:cNvSpPr/>
          <p:nvPr/>
        </p:nvSpPr>
        <p:spPr bwMode="auto">
          <a:xfrm>
            <a:off x="4252784" y="3188271"/>
            <a:ext cx="856714" cy="226151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051" name="Google Shape;71;p14">
            <a:extLst>
              <a:ext uri="{FF2B5EF4-FFF2-40B4-BE49-F238E27FC236}">
                <a16:creationId xmlns:a16="http://schemas.microsoft.com/office/drawing/2014/main" id="{DF57F5FB-02D9-D824-E16F-2374A67F5C51}"/>
              </a:ext>
            </a:extLst>
          </p:cNvPr>
          <p:cNvCxnSpPr>
            <a:cxnSpLocks/>
          </p:cNvCxnSpPr>
          <p:nvPr/>
        </p:nvCxnSpPr>
        <p:spPr>
          <a:xfrm>
            <a:off x="6228184" y="3642916"/>
            <a:ext cx="0" cy="17762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4" name="Google Shape;71;p14">
            <a:extLst>
              <a:ext uri="{FF2B5EF4-FFF2-40B4-BE49-F238E27FC236}">
                <a16:creationId xmlns:a16="http://schemas.microsoft.com/office/drawing/2014/main" id="{F279D4E9-0432-5B1E-8B81-3B430057DDE9}"/>
              </a:ext>
            </a:extLst>
          </p:cNvPr>
          <p:cNvCxnSpPr>
            <a:cxnSpLocks/>
          </p:cNvCxnSpPr>
          <p:nvPr/>
        </p:nvCxnSpPr>
        <p:spPr>
          <a:xfrm>
            <a:off x="6372200" y="3493676"/>
            <a:ext cx="0" cy="338051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5" name="Google Shape;71;p14">
            <a:extLst>
              <a:ext uri="{FF2B5EF4-FFF2-40B4-BE49-F238E27FC236}">
                <a16:creationId xmlns:a16="http://schemas.microsoft.com/office/drawing/2014/main" id="{09E69F32-DDD9-F903-BBF5-EFCA1578BDC8}"/>
              </a:ext>
            </a:extLst>
          </p:cNvPr>
          <p:cNvCxnSpPr>
            <a:cxnSpLocks/>
          </p:cNvCxnSpPr>
          <p:nvPr/>
        </p:nvCxnSpPr>
        <p:spPr>
          <a:xfrm>
            <a:off x="6532984" y="3632634"/>
            <a:ext cx="0" cy="1990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3" name="Google Shape;68;p14">
            <a:extLst>
              <a:ext uri="{FF2B5EF4-FFF2-40B4-BE49-F238E27FC236}">
                <a16:creationId xmlns:a16="http://schemas.microsoft.com/office/drawing/2014/main" id="{B6A397D5-35A8-63BC-4AE7-0FD462769837}"/>
              </a:ext>
            </a:extLst>
          </p:cNvPr>
          <p:cNvCxnSpPr/>
          <p:nvPr/>
        </p:nvCxnSpPr>
        <p:spPr>
          <a:xfrm>
            <a:off x="6078437" y="3820543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217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4CEE8-92DF-9C61-0A52-A9A4C68C3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764840-FCB2-120D-0CEF-59CD8B663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215563-4EFA-01CC-5D65-3D1CC725AF34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MS2 Scans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C457A705-985D-F51E-D716-0BA8A16179A8}"/>
              </a:ext>
            </a:extLst>
          </p:cNvPr>
          <p:cNvGrpSpPr/>
          <p:nvPr/>
        </p:nvGrpSpPr>
        <p:grpSpPr>
          <a:xfrm>
            <a:off x="1403648" y="2427734"/>
            <a:ext cx="2275381" cy="1800200"/>
            <a:chOff x="4709216" y="2643758"/>
            <a:chExt cx="2275381" cy="1800200"/>
          </a:xfrm>
        </p:grpSpPr>
        <p:sp>
          <p:nvSpPr>
            <p:cNvPr id="5" name="Google Shape;66;p14">
              <a:extLst>
                <a:ext uri="{FF2B5EF4-FFF2-40B4-BE49-F238E27FC236}">
                  <a16:creationId xmlns:a16="http://schemas.microsoft.com/office/drawing/2014/main" id="{B79B4E35-173F-927C-6878-809D30F31C6D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" name="Google Shape;67;p14">
              <a:extLst>
                <a:ext uri="{FF2B5EF4-FFF2-40B4-BE49-F238E27FC236}">
                  <a16:creationId xmlns:a16="http://schemas.microsoft.com/office/drawing/2014/main" id="{249E635E-5534-5806-4977-28D758F654A7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69;p14">
              <a:extLst>
                <a:ext uri="{FF2B5EF4-FFF2-40B4-BE49-F238E27FC236}">
                  <a16:creationId xmlns:a16="http://schemas.microsoft.com/office/drawing/2014/main" id="{33E98724-F1C3-8208-FFD8-1B0841677A83}"/>
                </a:ext>
              </a:extLst>
            </p:cNvPr>
            <p:cNvCxnSpPr>
              <a:cxnSpLocks/>
            </p:cNvCxnSpPr>
            <p:nvPr/>
          </p:nvCxnSpPr>
          <p:spPr>
            <a:xfrm>
              <a:off x="5402434" y="3008185"/>
              <a:ext cx="0" cy="1028706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70;p14">
              <a:extLst>
                <a:ext uri="{FF2B5EF4-FFF2-40B4-BE49-F238E27FC236}">
                  <a16:creationId xmlns:a16="http://schemas.microsoft.com/office/drawing/2014/main" id="{FF3C9E90-6FC6-908D-4B31-AEC6538B06B2}"/>
                </a:ext>
              </a:extLst>
            </p:cNvPr>
            <p:cNvCxnSpPr/>
            <p:nvPr/>
          </p:nvCxnSpPr>
          <p:spPr>
            <a:xfrm>
              <a:off x="5718472" y="3220931"/>
              <a:ext cx="0" cy="827041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1;p14">
              <a:extLst>
                <a:ext uri="{FF2B5EF4-FFF2-40B4-BE49-F238E27FC236}">
                  <a16:creationId xmlns:a16="http://schemas.microsoft.com/office/drawing/2014/main" id="{C65D76AA-F6B2-37C3-8BF2-E17DE7B0AF4E}"/>
                </a:ext>
              </a:extLst>
            </p:cNvPr>
            <p:cNvCxnSpPr/>
            <p:nvPr/>
          </p:nvCxnSpPr>
          <p:spPr>
            <a:xfrm>
              <a:off x="6238292" y="3500355"/>
              <a:ext cx="0" cy="536546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68;p14">
              <a:extLst>
                <a:ext uri="{FF2B5EF4-FFF2-40B4-BE49-F238E27FC236}">
                  <a16:creationId xmlns:a16="http://schemas.microsoft.com/office/drawing/2014/main" id="{CB58C4CA-138E-EF6E-71C7-EB8645EE501F}"/>
                </a:ext>
              </a:extLst>
            </p:cNvPr>
            <p:cNvCxnSpPr/>
            <p:nvPr/>
          </p:nvCxnSpPr>
          <p:spPr>
            <a:xfrm>
              <a:off x="5178177" y="4036807"/>
              <a:ext cx="1610575" cy="11184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74;p14">
              <a:extLst>
                <a:ext uri="{FF2B5EF4-FFF2-40B4-BE49-F238E27FC236}">
                  <a16:creationId xmlns:a16="http://schemas.microsoft.com/office/drawing/2014/main" id="{51AA5F9F-0CD2-2BE6-06F7-5B8AE5EE932B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3" name="Google Shape;73;p14">
              <a:extLst>
                <a:ext uri="{FF2B5EF4-FFF2-40B4-BE49-F238E27FC236}">
                  <a16:creationId xmlns:a16="http://schemas.microsoft.com/office/drawing/2014/main" id="{34C4DD24-FFA5-B14A-93CF-FC8F70C44879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293CED-B024-A6AE-9705-2560254850E8}"/>
              </a:ext>
            </a:extLst>
          </p:cNvPr>
          <p:cNvSpPr txBox="1"/>
          <p:nvPr/>
        </p:nvSpPr>
        <p:spPr>
          <a:xfrm>
            <a:off x="107505" y="1203598"/>
            <a:ext cx="8712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This becomes more difficult in our experiments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6479BF9A-EFA1-2050-6B9D-78A8E697CDD8}"/>
                  </a:ext>
                </a:extLst>
              </p:cNvPr>
              <p:cNvSpPr txBox="1"/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6479BF9A-EFA1-2050-6B9D-78A8E697CD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blipFill>
                <a:blip r:embed="rId4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F92C7BA4-AEE3-830B-E650-995CBE9F749D}"/>
                  </a:ext>
                </a:extLst>
              </p:cNvPr>
              <p:cNvSpPr txBox="1"/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F92C7BA4-AEE3-830B-E650-995CBE9F7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blipFill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A76FE2A4-11E4-1982-78EE-2CE3EE5E2BD8}"/>
                  </a:ext>
                </a:extLst>
              </p:cNvPr>
              <p:cNvSpPr txBox="1"/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42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A76FE2A4-11E4-1982-78EE-2CE3EE5E2B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Cartoon Lightning Bolt (PNG Transparent) | OnlyGFX.com">
            <a:extLst>
              <a:ext uri="{FF2B5EF4-FFF2-40B4-BE49-F238E27FC236}">
                <a16:creationId xmlns:a16="http://schemas.microsoft.com/office/drawing/2014/main" id="{B2DC3260-5DC5-B32A-36B0-2CC0ACE05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306" y="397975"/>
            <a:ext cx="1658536" cy="217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3221739C-0C2D-85AE-57C2-AB70DC6242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6135" y="2875221"/>
            <a:ext cx="594952" cy="59495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58F64CB-E73B-39D3-3CBA-39BBF9CE1597}"/>
              </a:ext>
            </a:extLst>
          </p:cNvPr>
          <p:cNvGrpSpPr/>
          <p:nvPr/>
        </p:nvGrpSpPr>
        <p:grpSpPr>
          <a:xfrm>
            <a:off x="5609478" y="2427734"/>
            <a:ext cx="2275381" cy="1800200"/>
            <a:chOff x="4709216" y="2643758"/>
            <a:chExt cx="2275381" cy="1800200"/>
          </a:xfrm>
        </p:grpSpPr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id="{2B96E05E-F47E-43E9-D9D3-564CC042240F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" name="Google Shape;67;p14">
              <a:extLst>
                <a:ext uri="{FF2B5EF4-FFF2-40B4-BE49-F238E27FC236}">
                  <a16:creationId xmlns:a16="http://schemas.microsoft.com/office/drawing/2014/main" id="{4CC43433-B2CF-F647-A07C-9B17E72BB4B8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71;p14">
              <a:extLst>
                <a:ext uri="{FF2B5EF4-FFF2-40B4-BE49-F238E27FC236}">
                  <a16:creationId xmlns:a16="http://schemas.microsoft.com/office/drawing/2014/main" id="{3C9AF815-F4D3-E343-5CF4-B557690DCF1F}"/>
                </a:ext>
              </a:extLst>
            </p:cNvPr>
            <p:cNvCxnSpPr>
              <a:cxnSpLocks/>
            </p:cNvCxnSpPr>
            <p:nvPr/>
          </p:nvCxnSpPr>
          <p:spPr>
            <a:xfrm>
              <a:off x="6238292" y="3939902"/>
              <a:ext cx="0" cy="96999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" name="Google Shape;74;p14">
              <a:extLst>
                <a:ext uri="{FF2B5EF4-FFF2-40B4-BE49-F238E27FC236}">
                  <a16:creationId xmlns:a16="http://schemas.microsoft.com/office/drawing/2014/main" id="{5D148B79-D3AE-7D31-E7AA-9E2F1A64A155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024" name="Google Shape;73;p14">
              <a:extLst>
                <a:ext uri="{FF2B5EF4-FFF2-40B4-BE49-F238E27FC236}">
                  <a16:creationId xmlns:a16="http://schemas.microsoft.com/office/drawing/2014/main" id="{111498B0-D3E7-AC58-186E-3478CC12F465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033" name="Arrow: Right 1032">
            <a:extLst>
              <a:ext uri="{FF2B5EF4-FFF2-40B4-BE49-F238E27FC236}">
                <a16:creationId xmlns:a16="http://schemas.microsoft.com/office/drawing/2014/main" id="{53EAB6E8-B739-E221-22B5-7E17A4DE02CE}"/>
              </a:ext>
            </a:extLst>
          </p:cNvPr>
          <p:cNvSpPr/>
          <p:nvPr/>
        </p:nvSpPr>
        <p:spPr bwMode="auto">
          <a:xfrm>
            <a:off x="4252784" y="3188271"/>
            <a:ext cx="856714" cy="226151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051" name="Google Shape;71;p14">
            <a:extLst>
              <a:ext uri="{FF2B5EF4-FFF2-40B4-BE49-F238E27FC236}">
                <a16:creationId xmlns:a16="http://schemas.microsoft.com/office/drawing/2014/main" id="{2464EAC0-8473-AA4B-1EB6-75E2C6179CDF}"/>
              </a:ext>
            </a:extLst>
          </p:cNvPr>
          <p:cNvCxnSpPr>
            <a:cxnSpLocks/>
          </p:cNvCxnSpPr>
          <p:nvPr/>
        </p:nvCxnSpPr>
        <p:spPr>
          <a:xfrm>
            <a:off x="6228184" y="3642916"/>
            <a:ext cx="0" cy="17762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4" name="Google Shape;71;p14">
            <a:extLst>
              <a:ext uri="{FF2B5EF4-FFF2-40B4-BE49-F238E27FC236}">
                <a16:creationId xmlns:a16="http://schemas.microsoft.com/office/drawing/2014/main" id="{552CBA4F-0B2D-0DE2-51BA-0919827EADBB}"/>
              </a:ext>
            </a:extLst>
          </p:cNvPr>
          <p:cNvCxnSpPr>
            <a:cxnSpLocks/>
          </p:cNvCxnSpPr>
          <p:nvPr/>
        </p:nvCxnSpPr>
        <p:spPr>
          <a:xfrm>
            <a:off x="6372200" y="3493676"/>
            <a:ext cx="0" cy="338051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5" name="Google Shape;71;p14">
            <a:extLst>
              <a:ext uri="{FF2B5EF4-FFF2-40B4-BE49-F238E27FC236}">
                <a16:creationId xmlns:a16="http://schemas.microsoft.com/office/drawing/2014/main" id="{AC4476F7-AA67-9801-EE33-3206DBC44799}"/>
              </a:ext>
            </a:extLst>
          </p:cNvPr>
          <p:cNvCxnSpPr>
            <a:cxnSpLocks/>
          </p:cNvCxnSpPr>
          <p:nvPr/>
        </p:nvCxnSpPr>
        <p:spPr>
          <a:xfrm>
            <a:off x="6532984" y="3632634"/>
            <a:ext cx="0" cy="1990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72" name="Picture 1071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A1A8B0F5-1BD5-35C2-2DEE-541F48BE71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3098" y="2645504"/>
            <a:ext cx="594952" cy="594952"/>
          </a:xfrm>
          <a:prstGeom prst="rect">
            <a:avLst/>
          </a:prstGeom>
        </p:spPr>
      </p:pic>
      <p:pic>
        <p:nvPicPr>
          <p:cNvPr id="1073" name="Picture 1072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FA1CD06F-6348-4F7D-5879-8D8275C9A1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24904" y="2412898"/>
            <a:ext cx="594952" cy="594952"/>
          </a:xfrm>
          <a:prstGeom prst="rect">
            <a:avLst/>
          </a:prstGeom>
        </p:spPr>
      </p:pic>
      <p:cxnSp>
        <p:nvCxnSpPr>
          <p:cNvPr id="1075" name="Google Shape;69;p14">
            <a:extLst>
              <a:ext uri="{FF2B5EF4-FFF2-40B4-BE49-F238E27FC236}">
                <a16:creationId xmlns:a16="http://schemas.microsoft.com/office/drawing/2014/main" id="{E0C8DDC6-3E4D-64DC-4C28-05B8F4284F83}"/>
              </a:ext>
            </a:extLst>
          </p:cNvPr>
          <p:cNvCxnSpPr>
            <a:cxnSpLocks/>
          </p:cNvCxnSpPr>
          <p:nvPr/>
        </p:nvCxnSpPr>
        <p:spPr>
          <a:xfrm>
            <a:off x="6300192" y="3470173"/>
            <a:ext cx="0" cy="345526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7" name="Google Shape;69;p14">
            <a:extLst>
              <a:ext uri="{FF2B5EF4-FFF2-40B4-BE49-F238E27FC236}">
                <a16:creationId xmlns:a16="http://schemas.microsoft.com/office/drawing/2014/main" id="{A6F89CD4-A9AB-EA76-F168-2F0E3F208093}"/>
              </a:ext>
            </a:extLst>
          </p:cNvPr>
          <p:cNvCxnSpPr>
            <a:cxnSpLocks/>
          </p:cNvCxnSpPr>
          <p:nvPr/>
        </p:nvCxnSpPr>
        <p:spPr>
          <a:xfrm>
            <a:off x="6156176" y="3723878"/>
            <a:ext cx="0" cy="10225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9" name="Google Shape;69;p14">
            <a:extLst>
              <a:ext uri="{FF2B5EF4-FFF2-40B4-BE49-F238E27FC236}">
                <a16:creationId xmlns:a16="http://schemas.microsoft.com/office/drawing/2014/main" id="{CF9CDF15-7EEB-6D72-1B00-5AB70A1EDA7D}"/>
              </a:ext>
            </a:extLst>
          </p:cNvPr>
          <p:cNvCxnSpPr>
            <a:cxnSpLocks/>
          </p:cNvCxnSpPr>
          <p:nvPr/>
        </p:nvCxnSpPr>
        <p:spPr>
          <a:xfrm>
            <a:off x="6903090" y="3662701"/>
            <a:ext cx="0" cy="176501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1" name="Google Shape;70;p14">
            <a:extLst>
              <a:ext uri="{FF2B5EF4-FFF2-40B4-BE49-F238E27FC236}">
                <a16:creationId xmlns:a16="http://schemas.microsoft.com/office/drawing/2014/main" id="{190F8FC1-C9D9-7BD4-0E0F-7E6A0131F2DE}"/>
              </a:ext>
            </a:extLst>
          </p:cNvPr>
          <p:cNvCxnSpPr>
            <a:cxnSpLocks/>
          </p:cNvCxnSpPr>
          <p:nvPr/>
        </p:nvCxnSpPr>
        <p:spPr>
          <a:xfrm>
            <a:off x="6660232" y="2988658"/>
            <a:ext cx="0" cy="837477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2" name="Google Shape;70;p14">
            <a:extLst>
              <a:ext uri="{FF2B5EF4-FFF2-40B4-BE49-F238E27FC236}">
                <a16:creationId xmlns:a16="http://schemas.microsoft.com/office/drawing/2014/main" id="{F33D97E2-DAA4-9181-C985-A6AC36637938}"/>
              </a:ext>
            </a:extLst>
          </p:cNvPr>
          <p:cNvCxnSpPr>
            <a:cxnSpLocks/>
          </p:cNvCxnSpPr>
          <p:nvPr/>
        </p:nvCxnSpPr>
        <p:spPr>
          <a:xfrm>
            <a:off x="6444208" y="3402178"/>
            <a:ext cx="0" cy="430815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3" name="Google Shape;70;p14">
            <a:extLst>
              <a:ext uri="{FF2B5EF4-FFF2-40B4-BE49-F238E27FC236}">
                <a16:creationId xmlns:a16="http://schemas.microsoft.com/office/drawing/2014/main" id="{371DAB24-708A-166D-7371-D6AF91367905}"/>
              </a:ext>
            </a:extLst>
          </p:cNvPr>
          <p:cNvCxnSpPr>
            <a:cxnSpLocks/>
          </p:cNvCxnSpPr>
          <p:nvPr/>
        </p:nvCxnSpPr>
        <p:spPr>
          <a:xfrm>
            <a:off x="6568010" y="3507854"/>
            <a:ext cx="0" cy="331348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68;p14">
            <a:extLst>
              <a:ext uri="{FF2B5EF4-FFF2-40B4-BE49-F238E27FC236}">
                <a16:creationId xmlns:a16="http://schemas.microsoft.com/office/drawing/2014/main" id="{E12EE679-B2C4-4F13-E9F9-78085F30BD38}"/>
              </a:ext>
            </a:extLst>
          </p:cNvPr>
          <p:cNvCxnSpPr/>
          <p:nvPr/>
        </p:nvCxnSpPr>
        <p:spPr>
          <a:xfrm>
            <a:off x="6078437" y="3827401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6172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E88C2-36E7-2143-73BB-CAD6CD045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A9C9D4-434E-EAE9-0654-FE309747CD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5CDE67-67F9-595B-AE24-1202437398F5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MS2 Scans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4BBE1C56-B9FD-ADA7-3360-FFFE621CCE5D}"/>
              </a:ext>
            </a:extLst>
          </p:cNvPr>
          <p:cNvGrpSpPr/>
          <p:nvPr/>
        </p:nvGrpSpPr>
        <p:grpSpPr>
          <a:xfrm>
            <a:off x="1403648" y="2427734"/>
            <a:ext cx="2275381" cy="1800200"/>
            <a:chOff x="4709216" y="2643758"/>
            <a:chExt cx="2275381" cy="1800200"/>
          </a:xfrm>
        </p:grpSpPr>
        <p:sp>
          <p:nvSpPr>
            <p:cNvPr id="5" name="Google Shape;66;p14">
              <a:extLst>
                <a:ext uri="{FF2B5EF4-FFF2-40B4-BE49-F238E27FC236}">
                  <a16:creationId xmlns:a16="http://schemas.microsoft.com/office/drawing/2014/main" id="{5E11767D-C261-A387-36F4-3C531B0DB56E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" name="Google Shape;67;p14">
              <a:extLst>
                <a:ext uri="{FF2B5EF4-FFF2-40B4-BE49-F238E27FC236}">
                  <a16:creationId xmlns:a16="http://schemas.microsoft.com/office/drawing/2014/main" id="{0EFA47EB-C934-58B7-E87E-D3F02721C068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69;p14">
              <a:extLst>
                <a:ext uri="{FF2B5EF4-FFF2-40B4-BE49-F238E27FC236}">
                  <a16:creationId xmlns:a16="http://schemas.microsoft.com/office/drawing/2014/main" id="{CC1172D8-0DE9-A7D7-5138-2B77AE6CB240}"/>
                </a:ext>
              </a:extLst>
            </p:cNvPr>
            <p:cNvCxnSpPr>
              <a:cxnSpLocks/>
            </p:cNvCxnSpPr>
            <p:nvPr/>
          </p:nvCxnSpPr>
          <p:spPr>
            <a:xfrm>
              <a:off x="5402434" y="3008185"/>
              <a:ext cx="0" cy="1028706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70;p14">
              <a:extLst>
                <a:ext uri="{FF2B5EF4-FFF2-40B4-BE49-F238E27FC236}">
                  <a16:creationId xmlns:a16="http://schemas.microsoft.com/office/drawing/2014/main" id="{CB2037C5-64CF-3D25-238B-2E8C58DFF38F}"/>
                </a:ext>
              </a:extLst>
            </p:cNvPr>
            <p:cNvCxnSpPr/>
            <p:nvPr/>
          </p:nvCxnSpPr>
          <p:spPr>
            <a:xfrm>
              <a:off x="5718472" y="3220931"/>
              <a:ext cx="0" cy="827041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1;p14">
              <a:extLst>
                <a:ext uri="{FF2B5EF4-FFF2-40B4-BE49-F238E27FC236}">
                  <a16:creationId xmlns:a16="http://schemas.microsoft.com/office/drawing/2014/main" id="{67366988-033B-1F1A-0AC3-73BEB581D407}"/>
                </a:ext>
              </a:extLst>
            </p:cNvPr>
            <p:cNvCxnSpPr/>
            <p:nvPr/>
          </p:nvCxnSpPr>
          <p:spPr>
            <a:xfrm>
              <a:off x="6238292" y="3500355"/>
              <a:ext cx="0" cy="536546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68;p14">
              <a:extLst>
                <a:ext uri="{FF2B5EF4-FFF2-40B4-BE49-F238E27FC236}">
                  <a16:creationId xmlns:a16="http://schemas.microsoft.com/office/drawing/2014/main" id="{1A62D879-6106-4F63-8A94-6FD8E6A48BB4}"/>
                </a:ext>
              </a:extLst>
            </p:cNvPr>
            <p:cNvCxnSpPr/>
            <p:nvPr/>
          </p:nvCxnSpPr>
          <p:spPr>
            <a:xfrm>
              <a:off x="5178177" y="4036807"/>
              <a:ext cx="1610575" cy="11184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74;p14">
              <a:extLst>
                <a:ext uri="{FF2B5EF4-FFF2-40B4-BE49-F238E27FC236}">
                  <a16:creationId xmlns:a16="http://schemas.microsoft.com/office/drawing/2014/main" id="{8051EBB2-33DC-B44F-9D51-FF0196C2F24D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3" name="Google Shape;73;p14">
              <a:extLst>
                <a:ext uri="{FF2B5EF4-FFF2-40B4-BE49-F238E27FC236}">
                  <a16:creationId xmlns:a16="http://schemas.microsoft.com/office/drawing/2014/main" id="{D3B95207-172B-F495-E70A-66B698BE2973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0F83DD7-A549-76E5-7186-8A8E1AD7A43B}"/>
              </a:ext>
            </a:extLst>
          </p:cNvPr>
          <p:cNvSpPr txBox="1"/>
          <p:nvPr/>
        </p:nvSpPr>
        <p:spPr>
          <a:xfrm>
            <a:off x="107505" y="1203598"/>
            <a:ext cx="8712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This becomes more difficult in our experiments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315C4933-DDB1-20F2-B35E-9F22C9093E3D}"/>
                  </a:ext>
                </a:extLst>
              </p:cNvPr>
              <p:cNvSpPr txBox="1"/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5" name="TextBox 1044">
                <a:extLst>
                  <a:ext uri="{FF2B5EF4-FFF2-40B4-BE49-F238E27FC236}">
                    <a16:creationId xmlns:a16="http://schemas.microsoft.com/office/drawing/2014/main" id="{315C4933-DDB1-20F2-B35E-9F22C9093E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889" y="2454352"/>
                <a:ext cx="576064" cy="369332"/>
              </a:xfrm>
              <a:prstGeom prst="rect">
                <a:avLst/>
              </a:prstGeom>
              <a:blipFill>
                <a:blip r:embed="rId4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90186A24-ED4B-EA1E-9534-B3E6B9C97641}"/>
                  </a:ext>
                </a:extLst>
              </p:cNvPr>
              <p:cNvSpPr txBox="1"/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7" name="TextBox 1046">
                <a:extLst>
                  <a:ext uri="{FF2B5EF4-FFF2-40B4-BE49-F238E27FC236}">
                    <a16:creationId xmlns:a16="http://schemas.microsoft.com/office/drawing/2014/main" id="{90186A24-ED4B-EA1E-9534-B3E6B9C976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306" y="2667137"/>
                <a:ext cx="576064" cy="369332"/>
              </a:xfrm>
              <a:prstGeom prst="rect">
                <a:avLst/>
              </a:prstGeom>
              <a:blipFill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73959FBB-10D6-A64E-ABDF-A29481D1466B}"/>
                  </a:ext>
                </a:extLst>
              </p:cNvPr>
              <p:cNvSpPr txBox="1"/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1800" b="0" i="1" smtClean="0">
                              <a:latin typeface="Cambria Math" panose="02040503050406030204" pitchFamily="18" charset="0"/>
                            </a:rPr>
                            <m:t>42</m:t>
                          </m:r>
                        </m:sub>
                      </m:sSub>
                    </m:oMath>
                  </m:oMathPara>
                </a14:m>
                <a:endParaRPr lang="en-GB" b="0" dirty="0"/>
              </a:p>
            </p:txBody>
          </p:sp>
        </mc:Choice>
        <mc:Fallback>
          <p:sp>
            <p:nvSpPr>
              <p:cNvPr id="1048" name="TextBox 1047">
                <a:extLst>
                  <a:ext uri="{FF2B5EF4-FFF2-40B4-BE49-F238E27FC236}">
                    <a16:creationId xmlns:a16="http://schemas.microsoft.com/office/drawing/2014/main" id="{73959FBB-10D6-A64E-ABDF-A29481D146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6961" y="2939593"/>
                <a:ext cx="57606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Cartoon Lightning Bolt (PNG Transparent) | OnlyGFX.com">
            <a:extLst>
              <a:ext uri="{FF2B5EF4-FFF2-40B4-BE49-F238E27FC236}">
                <a16:creationId xmlns:a16="http://schemas.microsoft.com/office/drawing/2014/main" id="{BA311A41-A495-50A5-6BAB-70410025B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306" y="397975"/>
            <a:ext cx="1658536" cy="217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C716EB5A-BB4A-D343-ABF6-91DFD0F0A7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6135" y="2875221"/>
            <a:ext cx="594952" cy="59495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1886105-72EA-8CCE-8060-21F9D82F9762}"/>
              </a:ext>
            </a:extLst>
          </p:cNvPr>
          <p:cNvGrpSpPr/>
          <p:nvPr/>
        </p:nvGrpSpPr>
        <p:grpSpPr>
          <a:xfrm>
            <a:off x="5609478" y="2427734"/>
            <a:ext cx="2275381" cy="1800200"/>
            <a:chOff x="4709216" y="2643758"/>
            <a:chExt cx="2275381" cy="1800200"/>
          </a:xfrm>
        </p:grpSpPr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id="{DA488E0A-10E0-6E58-EE70-A87E98DE216E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" name="Google Shape;67;p14">
              <a:extLst>
                <a:ext uri="{FF2B5EF4-FFF2-40B4-BE49-F238E27FC236}">
                  <a16:creationId xmlns:a16="http://schemas.microsoft.com/office/drawing/2014/main" id="{9E8CA57A-6B31-F457-6519-83B55F5B06D2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71;p14">
              <a:extLst>
                <a:ext uri="{FF2B5EF4-FFF2-40B4-BE49-F238E27FC236}">
                  <a16:creationId xmlns:a16="http://schemas.microsoft.com/office/drawing/2014/main" id="{DEAF7E3F-09FD-710C-2EE2-A1D07B4436FF}"/>
                </a:ext>
              </a:extLst>
            </p:cNvPr>
            <p:cNvCxnSpPr>
              <a:cxnSpLocks/>
            </p:cNvCxnSpPr>
            <p:nvPr/>
          </p:nvCxnSpPr>
          <p:spPr>
            <a:xfrm>
              <a:off x="6238292" y="3939902"/>
              <a:ext cx="0" cy="96999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" name="Google Shape;74;p14">
              <a:extLst>
                <a:ext uri="{FF2B5EF4-FFF2-40B4-BE49-F238E27FC236}">
                  <a16:creationId xmlns:a16="http://schemas.microsoft.com/office/drawing/2014/main" id="{85B1BAAE-B700-C3EB-F9B7-A4A968D99CB3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024" name="Google Shape;73;p14">
              <a:extLst>
                <a:ext uri="{FF2B5EF4-FFF2-40B4-BE49-F238E27FC236}">
                  <a16:creationId xmlns:a16="http://schemas.microsoft.com/office/drawing/2014/main" id="{3DB9FBCD-BB29-FDD6-2A70-2370E09BCEA4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1033" name="Arrow: Right 1032">
            <a:extLst>
              <a:ext uri="{FF2B5EF4-FFF2-40B4-BE49-F238E27FC236}">
                <a16:creationId xmlns:a16="http://schemas.microsoft.com/office/drawing/2014/main" id="{B8C1CB2D-A806-6E54-E9E9-DDE19F81326F}"/>
              </a:ext>
            </a:extLst>
          </p:cNvPr>
          <p:cNvSpPr/>
          <p:nvPr/>
        </p:nvSpPr>
        <p:spPr bwMode="auto">
          <a:xfrm>
            <a:off x="4252784" y="3188271"/>
            <a:ext cx="856714" cy="226151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051" name="Google Shape;71;p14">
            <a:extLst>
              <a:ext uri="{FF2B5EF4-FFF2-40B4-BE49-F238E27FC236}">
                <a16:creationId xmlns:a16="http://schemas.microsoft.com/office/drawing/2014/main" id="{1AB087A9-5C3B-5EA6-84D1-2305F78F84AD}"/>
              </a:ext>
            </a:extLst>
          </p:cNvPr>
          <p:cNvCxnSpPr>
            <a:cxnSpLocks/>
          </p:cNvCxnSpPr>
          <p:nvPr/>
        </p:nvCxnSpPr>
        <p:spPr>
          <a:xfrm>
            <a:off x="6228184" y="3642916"/>
            <a:ext cx="0" cy="177627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4" name="Google Shape;71;p14">
            <a:extLst>
              <a:ext uri="{FF2B5EF4-FFF2-40B4-BE49-F238E27FC236}">
                <a16:creationId xmlns:a16="http://schemas.microsoft.com/office/drawing/2014/main" id="{4AE86448-C761-6ED5-412F-18E379864248}"/>
              </a:ext>
            </a:extLst>
          </p:cNvPr>
          <p:cNvCxnSpPr>
            <a:cxnSpLocks/>
          </p:cNvCxnSpPr>
          <p:nvPr/>
        </p:nvCxnSpPr>
        <p:spPr>
          <a:xfrm>
            <a:off x="6372200" y="3493676"/>
            <a:ext cx="0" cy="338051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5" name="Google Shape;71;p14">
            <a:extLst>
              <a:ext uri="{FF2B5EF4-FFF2-40B4-BE49-F238E27FC236}">
                <a16:creationId xmlns:a16="http://schemas.microsoft.com/office/drawing/2014/main" id="{8617410B-D72D-8131-721B-404FCD9E4169}"/>
              </a:ext>
            </a:extLst>
          </p:cNvPr>
          <p:cNvCxnSpPr>
            <a:cxnSpLocks/>
          </p:cNvCxnSpPr>
          <p:nvPr/>
        </p:nvCxnSpPr>
        <p:spPr>
          <a:xfrm>
            <a:off x="6532984" y="3632634"/>
            <a:ext cx="0" cy="199093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72" name="Picture 1071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A0CC53A5-D9D8-18F5-30E9-C19664FA08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3098" y="2645504"/>
            <a:ext cx="594952" cy="594952"/>
          </a:xfrm>
          <a:prstGeom prst="rect">
            <a:avLst/>
          </a:prstGeom>
        </p:spPr>
      </p:pic>
      <p:pic>
        <p:nvPicPr>
          <p:cNvPr id="1073" name="Picture 1072" descr="A cartoon explosion with yellow and red spots&#10;&#10;Description automatically generated">
            <a:extLst>
              <a:ext uri="{FF2B5EF4-FFF2-40B4-BE49-F238E27FC236}">
                <a16:creationId xmlns:a16="http://schemas.microsoft.com/office/drawing/2014/main" id="{A5A2AE78-4D5F-D838-F179-4571D550FF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24904" y="2412898"/>
            <a:ext cx="594952" cy="594952"/>
          </a:xfrm>
          <a:prstGeom prst="rect">
            <a:avLst/>
          </a:prstGeom>
        </p:spPr>
      </p:pic>
      <p:cxnSp>
        <p:nvCxnSpPr>
          <p:cNvPr id="1075" name="Google Shape;69;p14">
            <a:extLst>
              <a:ext uri="{FF2B5EF4-FFF2-40B4-BE49-F238E27FC236}">
                <a16:creationId xmlns:a16="http://schemas.microsoft.com/office/drawing/2014/main" id="{E8E1CD51-C0DC-A9E3-771C-DC56539213E1}"/>
              </a:ext>
            </a:extLst>
          </p:cNvPr>
          <p:cNvCxnSpPr>
            <a:cxnSpLocks/>
          </p:cNvCxnSpPr>
          <p:nvPr/>
        </p:nvCxnSpPr>
        <p:spPr>
          <a:xfrm>
            <a:off x="6300192" y="3470173"/>
            <a:ext cx="0" cy="345526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7" name="Google Shape;69;p14">
            <a:extLst>
              <a:ext uri="{FF2B5EF4-FFF2-40B4-BE49-F238E27FC236}">
                <a16:creationId xmlns:a16="http://schemas.microsoft.com/office/drawing/2014/main" id="{ADA5708A-2754-F47D-1DE2-9CBD8E616F12}"/>
              </a:ext>
            </a:extLst>
          </p:cNvPr>
          <p:cNvCxnSpPr>
            <a:cxnSpLocks/>
          </p:cNvCxnSpPr>
          <p:nvPr/>
        </p:nvCxnSpPr>
        <p:spPr>
          <a:xfrm>
            <a:off x="6156176" y="3723878"/>
            <a:ext cx="0" cy="102257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9" name="Google Shape;69;p14">
            <a:extLst>
              <a:ext uri="{FF2B5EF4-FFF2-40B4-BE49-F238E27FC236}">
                <a16:creationId xmlns:a16="http://schemas.microsoft.com/office/drawing/2014/main" id="{0D48CD96-786F-04E6-481C-537D5D8A68B4}"/>
              </a:ext>
            </a:extLst>
          </p:cNvPr>
          <p:cNvCxnSpPr>
            <a:cxnSpLocks/>
          </p:cNvCxnSpPr>
          <p:nvPr/>
        </p:nvCxnSpPr>
        <p:spPr>
          <a:xfrm>
            <a:off x="6903090" y="3662701"/>
            <a:ext cx="0" cy="176501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1" name="Google Shape;70;p14">
            <a:extLst>
              <a:ext uri="{FF2B5EF4-FFF2-40B4-BE49-F238E27FC236}">
                <a16:creationId xmlns:a16="http://schemas.microsoft.com/office/drawing/2014/main" id="{9A18C648-6DBE-8F0A-C39E-EFD8EFF31AC0}"/>
              </a:ext>
            </a:extLst>
          </p:cNvPr>
          <p:cNvCxnSpPr>
            <a:cxnSpLocks/>
          </p:cNvCxnSpPr>
          <p:nvPr/>
        </p:nvCxnSpPr>
        <p:spPr>
          <a:xfrm>
            <a:off x="6660232" y="2988658"/>
            <a:ext cx="0" cy="837477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2" name="Google Shape;70;p14">
            <a:extLst>
              <a:ext uri="{FF2B5EF4-FFF2-40B4-BE49-F238E27FC236}">
                <a16:creationId xmlns:a16="http://schemas.microsoft.com/office/drawing/2014/main" id="{0D6D14D2-1F6D-3807-D6B4-5AC19BFE56D3}"/>
              </a:ext>
            </a:extLst>
          </p:cNvPr>
          <p:cNvCxnSpPr>
            <a:cxnSpLocks/>
          </p:cNvCxnSpPr>
          <p:nvPr/>
        </p:nvCxnSpPr>
        <p:spPr>
          <a:xfrm>
            <a:off x="6444208" y="3402178"/>
            <a:ext cx="0" cy="430815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3" name="Google Shape;70;p14">
            <a:extLst>
              <a:ext uri="{FF2B5EF4-FFF2-40B4-BE49-F238E27FC236}">
                <a16:creationId xmlns:a16="http://schemas.microsoft.com/office/drawing/2014/main" id="{F2D151B9-8F60-17C9-F2C2-68DED4D921D0}"/>
              </a:ext>
            </a:extLst>
          </p:cNvPr>
          <p:cNvCxnSpPr>
            <a:cxnSpLocks/>
          </p:cNvCxnSpPr>
          <p:nvPr/>
        </p:nvCxnSpPr>
        <p:spPr>
          <a:xfrm>
            <a:off x="6568010" y="3507854"/>
            <a:ext cx="0" cy="331348"/>
          </a:xfrm>
          <a:prstGeom prst="straightConnector1">
            <a:avLst/>
          </a:prstGeom>
          <a:noFill/>
          <a:ln w="28575" cap="flat" cmpd="sng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68;p14">
            <a:extLst>
              <a:ext uri="{FF2B5EF4-FFF2-40B4-BE49-F238E27FC236}">
                <a16:creationId xmlns:a16="http://schemas.microsoft.com/office/drawing/2014/main" id="{B1109018-542D-F8F0-F5FD-76B72EFF2578}"/>
              </a:ext>
            </a:extLst>
          </p:cNvPr>
          <p:cNvCxnSpPr/>
          <p:nvPr/>
        </p:nvCxnSpPr>
        <p:spPr>
          <a:xfrm>
            <a:off x="6078437" y="3827401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D53B211-9565-2084-9C4A-F6E6C7F6202A}"/>
              </a:ext>
            </a:extLst>
          </p:cNvPr>
          <p:cNvSpPr txBox="1"/>
          <p:nvPr/>
        </p:nvSpPr>
        <p:spPr>
          <a:xfrm>
            <a:off x="4860032" y="1872732"/>
            <a:ext cx="4421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What we actually see (no </a:t>
            </a:r>
            <a:r>
              <a:rPr lang="en-US" sz="2000" dirty="0" err="1"/>
              <a:t>colours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89513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53913-BFC9-50D0-0FA3-F1519AA73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2EBCE7-F565-323F-AB6B-750299F662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D40FFB-5008-1065-2DC1-B0E2EFB5966C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Our Aim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4F77121-5795-EE0A-B065-F9E1EBE5AAC2}"/>
              </a:ext>
            </a:extLst>
          </p:cNvPr>
          <p:cNvGrpSpPr/>
          <p:nvPr/>
        </p:nvGrpSpPr>
        <p:grpSpPr>
          <a:xfrm>
            <a:off x="3462743" y="964903"/>
            <a:ext cx="2275381" cy="1800200"/>
            <a:chOff x="5609478" y="2427734"/>
            <a:chExt cx="2275381" cy="18002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34C3B07-B69B-B3D3-5132-975E756553CE}"/>
                </a:ext>
              </a:extLst>
            </p:cNvPr>
            <p:cNvGrpSpPr/>
            <p:nvPr/>
          </p:nvGrpSpPr>
          <p:grpSpPr>
            <a:xfrm>
              <a:off x="5609478" y="2427734"/>
              <a:ext cx="2275381" cy="1800200"/>
              <a:chOff x="4709216" y="2643758"/>
              <a:chExt cx="2275381" cy="1800200"/>
            </a:xfrm>
          </p:grpSpPr>
          <p:sp>
            <p:nvSpPr>
              <p:cNvPr id="25" name="Google Shape;66;p14">
                <a:extLst>
                  <a:ext uri="{FF2B5EF4-FFF2-40B4-BE49-F238E27FC236}">
                    <a16:creationId xmlns:a16="http://schemas.microsoft.com/office/drawing/2014/main" id="{D300EBD4-44CB-2917-9F9E-A642C5CA670D}"/>
                  </a:ext>
                </a:extLst>
              </p:cNvPr>
              <p:cNvSpPr/>
              <p:nvPr/>
            </p:nvSpPr>
            <p:spPr>
              <a:xfrm>
                <a:off x="4709216" y="2643758"/>
                <a:ext cx="2275381" cy="1800200"/>
              </a:xfrm>
              <a:prstGeom prst="rect">
                <a:avLst/>
              </a:prstGeom>
              <a:solidFill>
                <a:srgbClr val="FCE5CD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6" name="Google Shape;67;p14">
                <a:extLst>
                  <a:ext uri="{FF2B5EF4-FFF2-40B4-BE49-F238E27FC236}">
                    <a16:creationId xmlns:a16="http://schemas.microsoft.com/office/drawing/2014/main" id="{5EB14E01-7FE7-0249-C152-3CF95525EC1C}"/>
                  </a:ext>
                </a:extLst>
              </p:cNvPr>
              <p:cNvCxnSpPr/>
              <p:nvPr/>
            </p:nvCxnSpPr>
            <p:spPr>
              <a:xfrm flipH="1">
                <a:off x="5188392" y="2840951"/>
                <a:ext cx="10167" cy="119582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71;p14">
                <a:extLst>
                  <a:ext uri="{FF2B5EF4-FFF2-40B4-BE49-F238E27FC236}">
                    <a16:creationId xmlns:a16="http://schemas.microsoft.com/office/drawing/2014/main" id="{6E3651B7-8012-4672-1EA9-56D5B21E60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38292" y="3939902"/>
                <a:ext cx="0" cy="96999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80808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1" name="Google Shape;74;p14">
                <a:extLst>
                  <a:ext uri="{FF2B5EF4-FFF2-40B4-BE49-F238E27FC236}">
                    <a16:creationId xmlns:a16="http://schemas.microsoft.com/office/drawing/2014/main" id="{7C5E9FB2-DAF1-53A9-2185-925B89C5AE20}"/>
                  </a:ext>
                </a:extLst>
              </p:cNvPr>
              <p:cNvSpPr txBox="1"/>
              <p:nvPr/>
            </p:nvSpPr>
            <p:spPr>
              <a:xfrm>
                <a:off x="5667748" y="4008181"/>
                <a:ext cx="631431" cy="3788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/>
                  <a:t>m/z</a:t>
                </a:r>
                <a:endParaRPr sz="1600" dirty="0"/>
              </a:p>
            </p:txBody>
          </p:sp>
          <p:sp>
            <p:nvSpPr>
              <p:cNvPr id="1024" name="Google Shape;73;p14">
                <a:extLst>
                  <a:ext uri="{FF2B5EF4-FFF2-40B4-BE49-F238E27FC236}">
                    <a16:creationId xmlns:a16="http://schemas.microsoft.com/office/drawing/2014/main" id="{F377F556-F228-BFFE-F1DD-72F5DC49C391}"/>
                  </a:ext>
                </a:extLst>
              </p:cNvPr>
              <p:cNvSpPr txBox="1"/>
              <p:nvPr/>
            </p:nvSpPr>
            <p:spPr>
              <a:xfrm rot="16200000">
                <a:off x="4415137" y="3331157"/>
                <a:ext cx="971103" cy="3829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/>
                  <a:t>Intensity </a:t>
                </a:r>
                <a:endParaRPr sz="1600" dirty="0"/>
              </a:p>
            </p:txBody>
          </p:sp>
        </p:grpSp>
        <p:cxnSp>
          <p:nvCxnSpPr>
            <p:cNvPr id="1051" name="Google Shape;71;p14">
              <a:extLst>
                <a:ext uri="{FF2B5EF4-FFF2-40B4-BE49-F238E27FC236}">
                  <a16:creationId xmlns:a16="http://schemas.microsoft.com/office/drawing/2014/main" id="{635F995A-E6AB-B884-0C19-C878E6990040}"/>
                </a:ext>
              </a:extLst>
            </p:cNvPr>
            <p:cNvCxnSpPr>
              <a:cxnSpLocks/>
            </p:cNvCxnSpPr>
            <p:nvPr/>
          </p:nvCxnSpPr>
          <p:spPr>
            <a:xfrm>
              <a:off x="6228184" y="3642916"/>
              <a:ext cx="0" cy="177627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71;p14">
              <a:extLst>
                <a:ext uri="{FF2B5EF4-FFF2-40B4-BE49-F238E27FC236}">
                  <a16:creationId xmlns:a16="http://schemas.microsoft.com/office/drawing/2014/main" id="{097EFE3C-D408-1000-DA1C-690350DA8691}"/>
                </a:ext>
              </a:extLst>
            </p:cNvPr>
            <p:cNvCxnSpPr>
              <a:cxnSpLocks/>
            </p:cNvCxnSpPr>
            <p:nvPr/>
          </p:nvCxnSpPr>
          <p:spPr>
            <a:xfrm>
              <a:off x="6372200" y="3493676"/>
              <a:ext cx="0" cy="338051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71;p14">
              <a:extLst>
                <a:ext uri="{FF2B5EF4-FFF2-40B4-BE49-F238E27FC236}">
                  <a16:creationId xmlns:a16="http://schemas.microsoft.com/office/drawing/2014/main" id="{734EF79C-903A-8A0D-14C5-F12135A9DB61}"/>
                </a:ext>
              </a:extLst>
            </p:cNvPr>
            <p:cNvCxnSpPr>
              <a:cxnSpLocks/>
            </p:cNvCxnSpPr>
            <p:nvPr/>
          </p:nvCxnSpPr>
          <p:spPr>
            <a:xfrm>
              <a:off x="6532984" y="3632634"/>
              <a:ext cx="0" cy="199093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5" name="Google Shape;69;p14">
              <a:extLst>
                <a:ext uri="{FF2B5EF4-FFF2-40B4-BE49-F238E27FC236}">
                  <a16:creationId xmlns:a16="http://schemas.microsoft.com/office/drawing/2014/main" id="{B5EFE314-4950-4963-7124-4CBEE44A43B6}"/>
                </a:ext>
              </a:extLst>
            </p:cNvPr>
            <p:cNvCxnSpPr>
              <a:cxnSpLocks/>
            </p:cNvCxnSpPr>
            <p:nvPr/>
          </p:nvCxnSpPr>
          <p:spPr>
            <a:xfrm>
              <a:off x="6300192" y="3470173"/>
              <a:ext cx="0" cy="345526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7" name="Google Shape;69;p14">
              <a:extLst>
                <a:ext uri="{FF2B5EF4-FFF2-40B4-BE49-F238E27FC236}">
                  <a16:creationId xmlns:a16="http://schemas.microsoft.com/office/drawing/2014/main" id="{A346AB2D-5592-97EE-B417-39D0096A1737}"/>
                </a:ext>
              </a:extLst>
            </p:cNvPr>
            <p:cNvCxnSpPr>
              <a:cxnSpLocks/>
            </p:cNvCxnSpPr>
            <p:nvPr/>
          </p:nvCxnSpPr>
          <p:spPr>
            <a:xfrm>
              <a:off x="6156176" y="3723878"/>
              <a:ext cx="0" cy="102257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9" name="Google Shape;69;p14">
              <a:extLst>
                <a:ext uri="{FF2B5EF4-FFF2-40B4-BE49-F238E27FC236}">
                  <a16:creationId xmlns:a16="http://schemas.microsoft.com/office/drawing/2014/main" id="{14305DAE-8493-9048-1A43-2373E53E13DF}"/>
                </a:ext>
              </a:extLst>
            </p:cNvPr>
            <p:cNvCxnSpPr>
              <a:cxnSpLocks/>
            </p:cNvCxnSpPr>
            <p:nvPr/>
          </p:nvCxnSpPr>
          <p:spPr>
            <a:xfrm>
              <a:off x="6903090" y="3662701"/>
              <a:ext cx="0" cy="176501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1" name="Google Shape;70;p14">
              <a:extLst>
                <a:ext uri="{FF2B5EF4-FFF2-40B4-BE49-F238E27FC236}">
                  <a16:creationId xmlns:a16="http://schemas.microsoft.com/office/drawing/2014/main" id="{E981700C-8288-26A8-49CF-F4B2FCAB10D6}"/>
                </a:ext>
              </a:extLst>
            </p:cNvPr>
            <p:cNvCxnSpPr>
              <a:cxnSpLocks/>
            </p:cNvCxnSpPr>
            <p:nvPr/>
          </p:nvCxnSpPr>
          <p:spPr>
            <a:xfrm>
              <a:off x="6660232" y="2988658"/>
              <a:ext cx="0" cy="837477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70;p14">
              <a:extLst>
                <a:ext uri="{FF2B5EF4-FFF2-40B4-BE49-F238E27FC236}">
                  <a16:creationId xmlns:a16="http://schemas.microsoft.com/office/drawing/2014/main" id="{FD51789C-ED3E-2AAA-4307-B1D8E18917A9}"/>
                </a:ext>
              </a:extLst>
            </p:cNvPr>
            <p:cNvCxnSpPr>
              <a:cxnSpLocks/>
            </p:cNvCxnSpPr>
            <p:nvPr/>
          </p:nvCxnSpPr>
          <p:spPr>
            <a:xfrm>
              <a:off x="6444208" y="3402178"/>
              <a:ext cx="0" cy="430815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70;p14">
              <a:extLst>
                <a:ext uri="{FF2B5EF4-FFF2-40B4-BE49-F238E27FC236}">
                  <a16:creationId xmlns:a16="http://schemas.microsoft.com/office/drawing/2014/main" id="{7F1BFC4F-A44E-EB3A-0F1B-2246B3A90C9B}"/>
                </a:ext>
              </a:extLst>
            </p:cNvPr>
            <p:cNvCxnSpPr>
              <a:cxnSpLocks/>
            </p:cNvCxnSpPr>
            <p:nvPr/>
          </p:nvCxnSpPr>
          <p:spPr>
            <a:xfrm>
              <a:off x="6568010" y="3507854"/>
              <a:ext cx="0" cy="331348"/>
            </a:xfrm>
            <a:prstGeom prst="straightConnector1">
              <a:avLst/>
            </a:prstGeom>
            <a:noFill/>
            <a:ln w="28575" cap="flat" cmpd="sng">
              <a:solidFill>
                <a:srgbClr val="08080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68;p14">
              <a:extLst>
                <a:ext uri="{FF2B5EF4-FFF2-40B4-BE49-F238E27FC236}">
                  <a16:creationId xmlns:a16="http://schemas.microsoft.com/office/drawing/2014/main" id="{156289DB-4E94-B5B8-01A7-AFA85F5AF192}"/>
                </a:ext>
              </a:extLst>
            </p:cNvPr>
            <p:cNvCxnSpPr/>
            <p:nvPr/>
          </p:nvCxnSpPr>
          <p:spPr>
            <a:xfrm>
              <a:off x="6078437" y="3827401"/>
              <a:ext cx="1610575" cy="11184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D29826B-2B69-AB30-4BD5-941AAE2334E7}"/>
              </a:ext>
            </a:extLst>
          </p:cNvPr>
          <p:cNvGrpSpPr/>
          <p:nvPr/>
        </p:nvGrpSpPr>
        <p:grpSpPr>
          <a:xfrm>
            <a:off x="6329067" y="3219822"/>
            <a:ext cx="2275381" cy="1800200"/>
            <a:chOff x="4709216" y="2643758"/>
            <a:chExt cx="2275381" cy="1800200"/>
          </a:xfrm>
        </p:grpSpPr>
        <p:sp>
          <p:nvSpPr>
            <p:cNvPr id="16" name="Google Shape;66;p14">
              <a:extLst>
                <a:ext uri="{FF2B5EF4-FFF2-40B4-BE49-F238E27FC236}">
                  <a16:creationId xmlns:a16="http://schemas.microsoft.com/office/drawing/2014/main" id="{30DA28AE-2BB2-C494-C9DA-7B681D1A4CF3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" name="Google Shape;67;p14">
              <a:extLst>
                <a:ext uri="{FF2B5EF4-FFF2-40B4-BE49-F238E27FC236}">
                  <a16:creationId xmlns:a16="http://schemas.microsoft.com/office/drawing/2014/main" id="{D286E72D-CD6F-2792-7A2E-AA81450ADB6B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71;p14">
              <a:extLst>
                <a:ext uri="{FF2B5EF4-FFF2-40B4-BE49-F238E27FC236}">
                  <a16:creationId xmlns:a16="http://schemas.microsoft.com/office/drawing/2014/main" id="{3619B6DA-8EC8-4E9B-9311-89C044DCACDF}"/>
                </a:ext>
              </a:extLst>
            </p:cNvPr>
            <p:cNvCxnSpPr>
              <a:cxnSpLocks/>
            </p:cNvCxnSpPr>
            <p:nvPr/>
          </p:nvCxnSpPr>
          <p:spPr>
            <a:xfrm>
              <a:off x="6238292" y="3939902"/>
              <a:ext cx="0" cy="96999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74;p14">
              <a:extLst>
                <a:ext uri="{FF2B5EF4-FFF2-40B4-BE49-F238E27FC236}">
                  <a16:creationId xmlns:a16="http://schemas.microsoft.com/office/drawing/2014/main" id="{80766422-96D4-4EEA-6143-D32AE4FBA980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20" name="Google Shape;73;p14">
              <a:extLst>
                <a:ext uri="{FF2B5EF4-FFF2-40B4-BE49-F238E27FC236}">
                  <a16:creationId xmlns:a16="http://schemas.microsoft.com/office/drawing/2014/main" id="{A5DD41AD-E777-0D79-D1E6-38B7962D1023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cxnSp>
        <p:nvCxnSpPr>
          <p:cNvPr id="21" name="Google Shape;71;p14">
            <a:extLst>
              <a:ext uri="{FF2B5EF4-FFF2-40B4-BE49-F238E27FC236}">
                <a16:creationId xmlns:a16="http://schemas.microsoft.com/office/drawing/2014/main" id="{A1A880B7-5342-0F24-0387-A94A9EFF3D93}"/>
              </a:ext>
            </a:extLst>
          </p:cNvPr>
          <p:cNvCxnSpPr>
            <a:cxnSpLocks/>
          </p:cNvCxnSpPr>
          <p:nvPr/>
        </p:nvCxnSpPr>
        <p:spPr>
          <a:xfrm>
            <a:off x="6947773" y="4435004"/>
            <a:ext cx="0" cy="17762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71;p14">
            <a:extLst>
              <a:ext uri="{FF2B5EF4-FFF2-40B4-BE49-F238E27FC236}">
                <a16:creationId xmlns:a16="http://schemas.microsoft.com/office/drawing/2014/main" id="{456F0326-2ABA-76A4-34AF-C3FF20B1EAC4}"/>
              </a:ext>
            </a:extLst>
          </p:cNvPr>
          <p:cNvCxnSpPr>
            <a:cxnSpLocks/>
          </p:cNvCxnSpPr>
          <p:nvPr/>
        </p:nvCxnSpPr>
        <p:spPr>
          <a:xfrm>
            <a:off x="7091789" y="4285764"/>
            <a:ext cx="0" cy="338051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71;p14">
            <a:extLst>
              <a:ext uri="{FF2B5EF4-FFF2-40B4-BE49-F238E27FC236}">
                <a16:creationId xmlns:a16="http://schemas.microsoft.com/office/drawing/2014/main" id="{833B1814-F7C8-90FE-F431-737CDF6DB3BF}"/>
              </a:ext>
            </a:extLst>
          </p:cNvPr>
          <p:cNvCxnSpPr>
            <a:cxnSpLocks/>
          </p:cNvCxnSpPr>
          <p:nvPr/>
        </p:nvCxnSpPr>
        <p:spPr>
          <a:xfrm>
            <a:off x="7252573" y="4424722"/>
            <a:ext cx="0" cy="1990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0" name="Google Shape;68;p14">
            <a:extLst>
              <a:ext uri="{FF2B5EF4-FFF2-40B4-BE49-F238E27FC236}">
                <a16:creationId xmlns:a16="http://schemas.microsoft.com/office/drawing/2014/main" id="{501046C1-B3CB-F577-2586-A6B8D227AECC}"/>
              </a:ext>
            </a:extLst>
          </p:cNvPr>
          <p:cNvCxnSpPr/>
          <p:nvPr/>
        </p:nvCxnSpPr>
        <p:spPr>
          <a:xfrm>
            <a:off x="6798026" y="4619489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29D3FCA6-F1D9-AFB5-CBB2-BB12C9D9BAE8}"/>
              </a:ext>
            </a:extLst>
          </p:cNvPr>
          <p:cNvGrpSpPr/>
          <p:nvPr/>
        </p:nvGrpSpPr>
        <p:grpSpPr>
          <a:xfrm>
            <a:off x="3465723" y="3230009"/>
            <a:ext cx="2275381" cy="1800200"/>
            <a:chOff x="4709216" y="2643758"/>
            <a:chExt cx="2275381" cy="1800200"/>
          </a:xfrm>
        </p:grpSpPr>
        <p:sp>
          <p:nvSpPr>
            <p:cNvPr id="1032" name="Google Shape;66;p14">
              <a:extLst>
                <a:ext uri="{FF2B5EF4-FFF2-40B4-BE49-F238E27FC236}">
                  <a16:creationId xmlns:a16="http://schemas.microsoft.com/office/drawing/2014/main" id="{4BA9C415-0413-05B2-E53B-82BE928FB0CF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34" name="Google Shape;67;p14">
              <a:extLst>
                <a:ext uri="{FF2B5EF4-FFF2-40B4-BE49-F238E27FC236}">
                  <a16:creationId xmlns:a16="http://schemas.microsoft.com/office/drawing/2014/main" id="{4E8A865D-82AA-DAB1-D09D-37CCD17FCDE7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37" name="Google Shape;74;p14">
              <a:extLst>
                <a:ext uri="{FF2B5EF4-FFF2-40B4-BE49-F238E27FC236}">
                  <a16:creationId xmlns:a16="http://schemas.microsoft.com/office/drawing/2014/main" id="{5A45EE19-B597-C950-1D4F-6E3DD982AC01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038" name="Google Shape;73;p14">
              <a:extLst>
                <a:ext uri="{FF2B5EF4-FFF2-40B4-BE49-F238E27FC236}">
                  <a16:creationId xmlns:a16="http://schemas.microsoft.com/office/drawing/2014/main" id="{4B0F82AA-D898-806F-3623-F820C599A00B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cxnSp>
        <p:nvCxnSpPr>
          <p:cNvPr id="1046" name="Google Shape;70;p14">
            <a:extLst>
              <a:ext uri="{FF2B5EF4-FFF2-40B4-BE49-F238E27FC236}">
                <a16:creationId xmlns:a16="http://schemas.microsoft.com/office/drawing/2014/main" id="{1FB41F7A-D4FF-DE73-54DF-7EBACC0353D8}"/>
              </a:ext>
            </a:extLst>
          </p:cNvPr>
          <p:cNvCxnSpPr>
            <a:cxnSpLocks/>
          </p:cNvCxnSpPr>
          <p:nvPr/>
        </p:nvCxnSpPr>
        <p:spPr>
          <a:xfrm>
            <a:off x="4516477" y="3790933"/>
            <a:ext cx="0" cy="837477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9" name="Google Shape;70;p14">
            <a:extLst>
              <a:ext uri="{FF2B5EF4-FFF2-40B4-BE49-F238E27FC236}">
                <a16:creationId xmlns:a16="http://schemas.microsoft.com/office/drawing/2014/main" id="{18572EF9-F4FE-37C3-CA76-567B1BDBB6B4}"/>
              </a:ext>
            </a:extLst>
          </p:cNvPr>
          <p:cNvCxnSpPr>
            <a:cxnSpLocks/>
          </p:cNvCxnSpPr>
          <p:nvPr/>
        </p:nvCxnSpPr>
        <p:spPr>
          <a:xfrm>
            <a:off x="4300453" y="4204453"/>
            <a:ext cx="0" cy="430815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0" name="Google Shape;70;p14">
            <a:extLst>
              <a:ext uri="{FF2B5EF4-FFF2-40B4-BE49-F238E27FC236}">
                <a16:creationId xmlns:a16="http://schemas.microsoft.com/office/drawing/2014/main" id="{4517F115-F285-E285-63BE-6308278E6FDA}"/>
              </a:ext>
            </a:extLst>
          </p:cNvPr>
          <p:cNvCxnSpPr>
            <a:cxnSpLocks/>
          </p:cNvCxnSpPr>
          <p:nvPr/>
        </p:nvCxnSpPr>
        <p:spPr>
          <a:xfrm>
            <a:off x="4424255" y="4310129"/>
            <a:ext cx="0" cy="331348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2" name="Google Shape;68;p14">
            <a:extLst>
              <a:ext uri="{FF2B5EF4-FFF2-40B4-BE49-F238E27FC236}">
                <a16:creationId xmlns:a16="http://schemas.microsoft.com/office/drawing/2014/main" id="{93DDB48A-F038-1370-9AD3-32ADA71DE311}"/>
              </a:ext>
            </a:extLst>
          </p:cNvPr>
          <p:cNvCxnSpPr/>
          <p:nvPr/>
        </p:nvCxnSpPr>
        <p:spPr>
          <a:xfrm>
            <a:off x="3934682" y="4629676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AA3E2213-F5EE-0AE9-F6DA-465DFC8B6BFD}"/>
              </a:ext>
            </a:extLst>
          </p:cNvPr>
          <p:cNvGrpSpPr/>
          <p:nvPr/>
        </p:nvGrpSpPr>
        <p:grpSpPr>
          <a:xfrm>
            <a:off x="601978" y="3219822"/>
            <a:ext cx="2275381" cy="1800200"/>
            <a:chOff x="4709216" y="2643758"/>
            <a:chExt cx="2275381" cy="1800200"/>
          </a:xfrm>
        </p:grpSpPr>
        <p:sp>
          <p:nvSpPr>
            <p:cNvPr id="1054" name="Google Shape;66;p14">
              <a:extLst>
                <a:ext uri="{FF2B5EF4-FFF2-40B4-BE49-F238E27FC236}">
                  <a16:creationId xmlns:a16="http://schemas.microsoft.com/office/drawing/2014/main" id="{268A4145-C69D-ECAB-6996-D8096261D0D9}"/>
                </a:ext>
              </a:extLst>
            </p:cNvPr>
            <p:cNvSpPr/>
            <p:nvPr/>
          </p:nvSpPr>
          <p:spPr>
            <a:xfrm>
              <a:off x="4709216" y="2643758"/>
              <a:ext cx="2275381" cy="18002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55" name="Google Shape;67;p14">
              <a:extLst>
                <a:ext uri="{FF2B5EF4-FFF2-40B4-BE49-F238E27FC236}">
                  <a16:creationId xmlns:a16="http://schemas.microsoft.com/office/drawing/2014/main" id="{0046A33D-7230-66D7-3430-681FEE86558F}"/>
                </a:ext>
              </a:extLst>
            </p:cNvPr>
            <p:cNvCxnSpPr/>
            <p:nvPr/>
          </p:nvCxnSpPr>
          <p:spPr>
            <a:xfrm flipH="1">
              <a:off x="5188392" y="2840951"/>
              <a:ext cx="10167" cy="119582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7" name="Google Shape;74;p14">
              <a:extLst>
                <a:ext uri="{FF2B5EF4-FFF2-40B4-BE49-F238E27FC236}">
                  <a16:creationId xmlns:a16="http://schemas.microsoft.com/office/drawing/2014/main" id="{F66B2B04-A92A-0008-7175-8CF9D378ABD3}"/>
                </a:ext>
              </a:extLst>
            </p:cNvPr>
            <p:cNvSpPr txBox="1"/>
            <p:nvPr/>
          </p:nvSpPr>
          <p:spPr>
            <a:xfrm>
              <a:off x="5667748" y="4008181"/>
              <a:ext cx="631431" cy="378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1058" name="Google Shape;73;p14">
              <a:extLst>
                <a:ext uri="{FF2B5EF4-FFF2-40B4-BE49-F238E27FC236}">
                  <a16:creationId xmlns:a16="http://schemas.microsoft.com/office/drawing/2014/main" id="{B30FB62C-9287-878F-95CE-454B5E1BCD7A}"/>
                </a:ext>
              </a:extLst>
            </p:cNvPr>
            <p:cNvSpPr txBox="1"/>
            <p:nvPr/>
          </p:nvSpPr>
          <p:spPr>
            <a:xfrm rot="16200000">
              <a:off x="4415137" y="3331157"/>
              <a:ext cx="971103" cy="3829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cxnSp>
        <p:nvCxnSpPr>
          <p:cNvPr id="1062" name="Google Shape;69;p14">
            <a:extLst>
              <a:ext uri="{FF2B5EF4-FFF2-40B4-BE49-F238E27FC236}">
                <a16:creationId xmlns:a16="http://schemas.microsoft.com/office/drawing/2014/main" id="{0325D741-0451-231F-5701-F7D8C4DF7B14}"/>
              </a:ext>
            </a:extLst>
          </p:cNvPr>
          <p:cNvCxnSpPr>
            <a:cxnSpLocks/>
          </p:cNvCxnSpPr>
          <p:nvPr/>
        </p:nvCxnSpPr>
        <p:spPr>
          <a:xfrm>
            <a:off x="1292692" y="4262261"/>
            <a:ext cx="0" cy="345526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3" name="Google Shape;69;p14">
            <a:extLst>
              <a:ext uri="{FF2B5EF4-FFF2-40B4-BE49-F238E27FC236}">
                <a16:creationId xmlns:a16="http://schemas.microsoft.com/office/drawing/2014/main" id="{85E7FEE6-4963-075B-0882-C4F531500FA4}"/>
              </a:ext>
            </a:extLst>
          </p:cNvPr>
          <p:cNvCxnSpPr>
            <a:cxnSpLocks/>
          </p:cNvCxnSpPr>
          <p:nvPr/>
        </p:nvCxnSpPr>
        <p:spPr>
          <a:xfrm>
            <a:off x="1148676" y="4515966"/>
            <a:ext cx="0" cy="10225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6" name="Google Shape;69;p14">
            <a:extLst>
              <a:ext uri="{FF2B5EF4-FFF2-40B4-BE49-F238E27FC236}">
                <a16:creationId xmlns:a16="http://schemas.microsoft.com/office/drawing/2014/main" id="{5D868D36-31AE-CBED-0DFF-17E09F2A6FD8}"/>
              </a:ext>
            </a:extLst>
          </p:cNvPr>
          <p:cNvCxnSpPr>
            <a:cxnSpLocks/>
          </p:cNvCxnSpPr>
          <p:nvPr/>
        </p:nvCxnSpPr>
        <p:spPr>
          <a:xfrm>
            <a:off x="1895590" y="4454789"/>
            <a:ext cx="0" cy="176501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0" name="Google Shape;68;p14">
            <a:extLst>
              <a:ext uri="{FF2B5EF4-FFF2-40B4-BE49-F238E27FC236}">
                <a16:creationId xmlns:a16="http://schemas.microsoft.com/office/drawing/2014/main" id="{CF6A1B07-AC23-ED46-D179-2157C44E074C}"/>
              </a:ext>
            </a:extLst>
          </p:cNvPr>
          <p:cNvCxnSpPr/>
          <p:nvPr/>
        </p:nvCxnSpPr>
        <p:spPr>
          <a:xfrm>
            <a:off x="1070937" y="4619489"/>
            <a:ext cx="1610575" cy="11184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1" name="Arrow: Right 1070">
            <a:extLst>
              <a:ext uri="{FF2B5EF4-FFF2-40B4-BE49-F238E27FC236}">
                <a16:creationId xmlns:a16="http://schemas.microsoft.com/office/drawing/2014/main" id="{DC19A2F3-4DAC-7E33-1A4B-F550129474D9}"/>
              </a:ext>
            </a:extLst>
          </p:cNvPr>
          <p:cNvSpPr/>
          <p:nvPr/>
        </p:nvSpPr>
        <p:spPr bwMode="auto">
          <a:xfrm rot="5400000">
            <a:off x="4242800" y="3054778"/>
            <a:ext cx="856714" cy="176501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74" name="Arrow: Right 1073">
            <a:extLst>
              <a:ext uri="{FF2B5EF4-FFF2-40B4-BE49-F238E27FC236}">
                <a16:creationId xmlns:a16="http://schemas.microsoft.com/office/drawing/2014/main" id="{0FE00A79-00B9-254B-0821-C2AE84414AF7}"/>
              </a:ext>
            </a:extLst>
          </p:cNvPr>
          <p:cNvSpPr/>
          <p:nvPr/>
        </p:nvSpPr>
        <p:spPr bwMode="auto">
          <a:xfrm rot="1426901">
            <a:off x="5424182" y="2741737"/>
            <a:ext cx="1261706" cy="177475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76" name="Arrow: Right 1075">
            <a:extLst>
              <a:ext uri="{FF2B5EF4-FFF2-40B4-BE49-F238E27FC236}">
                <a16:creationId xmlns:a16="http://schemas.microsoft.com/office/drawing/2014/main" id="{9D824E09-9B5E-D91B-B356-E7E919DB5BDD}"/>
              </a:ext>
            </a:extLst>
          </p:cNvPr>
          <p:cNvSpPr/>
          <p:nvPr/>
        </p:nvSpPr>
        <p:spPr bwMode="auto">
          <a:xfrm rot="9313200">
            <a:off x="2537506" y="2684859"/>
            <a:ext cx="1261706" cy="177475"/>
          </a:xfrm>
          <a:prstGeom prst="rightArrow">
            <a:avLst/>
          </a:prstGeom>
          <a:solidFill>
            <a:srgbClr val="FFC000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9319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C4D8E-4321-3B0C-FE9F-13BEA5EE4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1B7E71-3346-458E-CD9C-D8F32CC5C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01178C-1175-2853-ED61-B6CD1EA24CB3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Metabolomics</a:t>
            </a:r>
            <a:r>
              <a:rPr lang="en-GB" b="1" dirty="0">
                <a:solidFill>
                  <a:srgbClr val="003560"/>
                </a:solidFill>
              </a:rPr>
              <a:t> Workflow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CD921C-7A9C-3C7F-40D7-8D494FC1A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995686"/>
            <a:ext cx="1055269" cy="14764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58A5352-45FD-B06B-3426-3C5AD4A3BAA7}"/>
              </a:ext>
            </a:extLst>
          </p:cNvPr>
          <p:cNvSpPr txBox="1"/>
          <p:nvPr/>
        </p:nvSpPr>
        <p:spPr>
          <a:xfrm>
            <a:off x="179512" y="140903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Sample + Sample Preparation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B25B3C9-E91A-C99F-544A-C4A74D655276}"/>
              </a:ext>
            </a:extLst>
          </p:cNvPr>
          <p:cNvSpPr/>
          <p:nvPr/>
        </p:nvSpPr>
        <p:spPr bwMode="auto">
          <a:xfrm>
            <a:off x="1379591" y="2661904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0A0E988-60AC-4D5B-7616-F82640C2D1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712" y="1995686"/>
            <a:ext cx="1975540" cy="158043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B148C84-ABCE-CE4D-A0F2-FE1BEAF62121}"/>
              </a:ext>
            </a:extLst>
          </p:cNvPr>
          <p:cNvSpPr txBox="1"/>
          <p:nvPr/>
        </p:nvSpPr>
        <p:spPr>
          <a:xfrm>
            <a:off x="2339752" y="1409036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Collection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13627A40-5E1C-57EE-D371-7068B9278BE6}"/>
              </a:ext>
            </a:extLst>
          </p:cNvPr>
          <p:cNvSpPr/>
          <p:nvPr/>
        </p:nvSpPr>
        <p:spPr bwMode="auto">
          <a:xfrm>
            <a:off x="3914870" y="2660919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028" name="Picture 4" descr="Typical processing flow of MS data in the field of metabolomics. Raw... |  Download Scientific Diagram">
            <a:extLst>
              <a:ext uri="{FF2B5EF4-FFF2-40B4-BE49-F238E27FC236}">
                <a16:creationId xmlns:a16="http://schemas.microsoft.com/office/drawing/2014/main" id="{334F6D66-44AC-AC17-BCF6-CBA21444C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551" y="1870701"/>
            <a:ext cx="1696157" cy="159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05E89CE-A378-D3F8-339B-F6C3FC737DAE}"/>
              </a:ext>
            </a:extLst>
          </p:cNvPr>
          <p:cNvSpPr txBox="1"/>
          <p:nvPr/>
        </p:nvSpPr>
        <p:spPr>
          <a:xfrm>
            <a:off x="4427984" y="1399093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Processing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030" name="Picture 6" descr="Heatmap of the entire metabolomics dataset. The colors represent the... |  Download Scientific Diagram">
            <a:extLst>
              <a:ext uri="{FF2B5EF4-FFF2-40B4-BE49-F238E27FC236}">
                <a16:creationId xmlns:a16="http://schemas.microsoft.com/office/drawing/2014/main" id="{1825BC4B-1D5D-D9B6-F9FC-947ABF30A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566" y="411510"/>
            <a:ext cx="1305889" cy="129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F65132D-4EC8-EE14-D665-770AEFB9B5FE}"/>
              </a:ext>
            </a:extLst>
          </p:cNvPr>
          <p:cNvSpPr txBox="1"/>
          <p:nvPr/>
        </p:nvSpPr>
        <p:spPr>
          <a:xfrm>
            <a:off x="7308304" y="12347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Statistical Analysis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BD9901BC-835D-62B5-EC25-07BDABB74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04"/>
          <a:stretch/>
        </p:blipFill>
        <p:spPr bwMode="auto">
          <a:xfrm>
            <a:off x="7296174" y="2139702"/>
            <a:ext cx="1678639" cy="132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F4BADD3-D3E3-D64B-258B-F5EDA6CE89AC}"/>
              </a:ext>
            </a:extLst>
          </p:cNvPr>
          <p:cNvSpPr txBox="1"/>
          <p:nvPr/>
        </p:nvSpPr>
        <p:spPr>
          <a:xfrm>
            <a:off x="7236296" y="1851670"/>
            <a:ext cx="17385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Metabolite Identification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1B72A12-48A2-3DAB-D268-EB906888690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r="4482" b="13770"/>
          <a:stretch/>
        </p:blipFill>
        <p:spPr>
          <a:xfrm>
            <a:off x="7370566" y="3818086"/>
            <a:ext cx="1510122" cy="122413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F9C1349-AEBA-3187-CBCE-D719B8CF2090}"/>
              </a:ext>
            </a:extLst>
          </p:cNvPr>
          <p:cNvSpPr txBox="1"/>
          <p:nvPr/>
        </p:nvSpPr>
        <p:spPr>
          <a:xfrm>
            <a:off x="7314852" y="3651870"/>
            <a:ext cx="17385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Molecular Networking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5FDBDC18-9EAB-6DB7-3B56-F6FB69EF55FC}"/>
              </a:ext>
            </a:extLst>
          </p:cNvPr>
          <p:cNvSpPr/>
          <p:nvPr/>
        </p:nvSpPr>
        <p:spPr bwMode="auto">
          <a:xfrm rot="2024011">
            <a:off x="6113002" y="3779965"/>
            <a:ext cx="1266704" cy="13243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93531270-DE45-0640-FF3C-34F4B468F599}"/>
              </a:ext>
            </a:extLst>
          </p:cNvPr>
          <p:cNvSpPr/>
          <p:nvPr/>
        </p:nvSpPr>
        <p:spPr bwMode="auto">
          <a:xfrm rot="18896479">
            <a:off x="6036678" y="1619817"/>
            <a:ext cx="1266704" cy="13243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24" name="Arrow: Right 1023">
            <a:extLst>
              <a:ext uri="{FF2B5EF4-FFF2-40B4-BE49-F238E27FC236}">
                <a16:creationId xmlns:a16="http://schemas.microsoft.com/office/drawing/2014/main" id="{BAB428D3-7B4D-B5E8-29BE-E085BA8410A8}"/>
              </a:ext>
            </a:extLst>
          </p:cNvPr>
          <p:cNvSpPr/>
          <p:nvPr/>
        </p:nvSpPr>
        <p:spPr bwMode="auto">
          <a:xfrm>
            <a:off x="6321593" y="2678309"/>
            <a:ext cx="856714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8CCB210-FCB4-3263-56A6-50A8931921B2}"/>
              </a:ext>
            </a:extLst>
          </p:cNvPr>
          <p:cNvSpPr/>
          <p:nvPr/>
        </p:nvSpPr>
        <p:spPr>
          <a:xfrm rot="16200000">
            <a:off x="3958693" y="1116548"/>
            <a:ext cx="2704344" cy="2698734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159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e Gilbert Scott Building">
            <a:extLst>
              <a:ext uri="{FF2B5EF4-FFF2-40B4-BE49-F238E27FC236}">
                <a16:creationId xmlns:a16="http://schemas.microsoft.com/office/drawing/2014/main" id="{0A9F26CD-2426-514B-885A-BDDCCFCF9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64872" y="1203600"/>
            <a:ext cx="5238051" cy="335960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378" eaLnBrk="0" hangingPunct="0"/>
            <a:endParaRPr lang="en-US">
              <a:solidFill>
                <a:srgbClr val="003865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idx="4294967295"/>
          </p:nvPr>
        </p:nvSpPr>
        <p:spPr>
          <a:xfrm>
            <a:off x="564874" y="1203600"/>
            <a:ext cx="4182974" cy="50405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Thanks for Listening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564872" y="1635646"/>
            <a:ext cx="5238051" cy="292756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endParaRPr lang="en-US" kern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Let me know if you have any questions</a:t>
            </a:r>
          </a:p>
          <a:p>
            <a:pPr marL="0" indent="0">
              <a:buNone/>
            </a:pPr>
            <a:endParaRPr lang="en-US" kern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Or feel free to reach out at: </a:t>
            </a: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hlinkClick r:id="rId4"/>
              </a:rPr>
              <a:t>Vinny.Davies@Glasgow.ac.uk</a:t>
            </a: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>
              <a:buNone/>
            </a:pPr>
            <a:endParaRPr lang="en-US" kern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Slides available at:</a:t>
            </a:r>
          </a:p>
          <a:p>
            <a:pPr marL="0" indent="0">
              <a:buNone/>
            </a:pP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  <a:hlinkClick r:id="rId5"/>
              </a:rPr>
              <a:t>https://github.com/vinnydavies/presentations</a:t>
            </a:r>
            <a:r>
              <a:rPr lang="en-US" kern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67014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Metabolomics is the "systematic study of the unique chemical fingerprints that specific cellular processes leave behind", the study of their small-molecule metabolite profiles.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Basically, we are trying to identify all the metabolites in a particular sample</a:t>
            </a:r>
            <a:endParaRPr lang="en-GB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is Metabolomics?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2" name="Picture 4" descr="The omics cascade. Metabolomics is the final step in the cascade, and... |  Download Scientific Diagram">
            <a:extLst>
              <a:ext uri="{FF2B5EF4-FFF2-40B4-BE49-F238E27FC236}">
                <a16:creationId xmlns:a16="http://schemas.microsoft.com/office/drawing/2014/main" id="{635AAEE9-5011-426B-5A5E-D5DAEE995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079500"/>
            <a:ext cx="3268092" cy="358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114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Metabolomics</a:t>
            </a:r>
            <a:r>
              <a:rPr lang="en-GB" b="1" dirty="0">
                <a:solidFill>
                  <a:srgbClr val="003560"/>
                </a:solidFill>
              </a:rPr>
              <a:t> Workflow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B0E2AB-A489-49EE-59DC-61811CCE5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995686"/>
            <a:ext cx="1055269" cy="14764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7FBFEB-7555-4F29-72F9-3BB66F4B1D44}"/>
              </a:ext>
            </a:extLst>
          </p:cNvPr>
          <p:cNvSpPr txBox="1"/>
          <p:nvPr/>
        </p:nvSpPr>
        <p:spPr>
          <a:xfrm>
            <a:off x="179512" y="140903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Sample + Sample Preparation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5706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Metabolomics</a:t>
            </a:r>
            <a:r>
              <a:rPr lang="en-GB" b="1" dirty="0">
                <a:solidFill>
                  <a:srgbClr val="003560"/>
                </a:solidFill>
              </a:rPr>
              <a:t> Workflow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B0E2AB-A489-49EE-59DC-61811CCE5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995686"/>
            <a:ext cx="1055269" cy="14764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7FBFEB-7555-4F29-72F9-3BB66F4B1D44}"/>
              </a:ext>
            </a:extLst>
          </p:cNvPr>
          <p:cNvSpPr txBox="1"/>
          <p:nvPr/>
        </p:nvSpPr>
        <p:spPr>
          <a:xfrm>
            <a:off x="179512" y="140903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Sample + Sample Preparation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92F18FF-29A3-4A25-636D-AC18EA6154C4}"/>
              </a:ext>
            </a:extLst>
          </p:cNvPr>
          <p:cNvSpPr/>
          <p:nvPr/>
        </p:nvSpPr>
        <p:spPr bwMode="auto">
          <a:xfrm>
            <a:off x="1379591" y="2661904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1B142AB-5E7F-8D26-47F5-97B37020F0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712" y="1995686"/>
            <a:ext cx="1975540" cy="158043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E62EFEA-D6D7-F776-BB7E-742AD0D92E09}"/>
              </a:ext>
            </a:extLst>
          </p:cNvPr>
          <p:cNvSpPr txBox="1"/>
          <p:nvPr/>
        </p:nvSpPr>
        <p:spPr>
          <a:xfrm>
            <a:off x="2339752" y="1409036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Collection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310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Metabolomics</a:t>
            </a:r>
            <a:r>
              <a:rPr lang="en-GB" b="1" dirty="0">
                <a:solidFill>
                  <a:srgbClr val="003560"/>
                </a:solidFill>
              </a:rPr>
              <a:t> Workflow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B0E2AB-A489-49EE-59DC-61811CCE5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995686"/>
            <a:ext cx="1055269" cy="14764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7FBFEB-7555-4F29-72F9-3BB66F4B1D44}"/>
              </a:ext>
            </a:extLst>
          </p:cNvPr>
          <p:cNvSpPr txBox="1"/>
          <p:nvPr/>
        </p:nvSpPr>
        <p:spPr>
          <a:xfrm>
            <a:off x="179512" y="140903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Sample + Sample Preparation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92F18FF-29A3-4A25-636D-AC18EA6154C4}"/>
              </a:ext>
            </a:extLst>
          </p:cNvPr>
          <p:cNvSpPr/>
          <p:nvPr/>
        </p:nvSpPr>
        <p:spPr bwMode="auto">
          <a:xfrm>
            <a:off x="1379591" y="2661904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1B142AB-5E7F-8D26-47F5-97B37020F0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712" y="1995686"/>
            <a:ext cx="1975540" cy="158043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E62EFEA-D6D7-F776-BB7E-742AD0D92E09}"/>
              </a:ext>
            </a:extLst>
          </p:cNvPr>
          <p:cNvSpPr txBox="1"/>
          <p:nvPr/>
        </p:nvSpPr>
        <p:spPr>
          <a:xfrm>
            <a:off x="2339752" y="1409036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Collection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0CBB4F76-67CB-0602-1AC4-7F9F0F9226F6}"/>
              </a:ext>
            </a:extLst>
          </p:cNvPr>
          <p:cNvSpPr/>
          <p:nvPr/>
        </p:nvSpPr>
        <p:spPr bwMode="auto">
          <a:xfrm>
            <a:off x="3914870" y="2660919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028" name="Picture 4" descr="Typical processing flow of MS data in the field of metabolomics. Raw... |  Download Scientific Diagram">
            <a:extLst>
              <a:ext uri="{FF2B5EF4-FFF2-40B4-BE49-F238E27FC236}">
                <a16:creationId xmlns:a16="http://schemas.microsoft.com/office/drawing/2014/main" id="{C11C4DD2-9DBF-06CE-F8F4-10731C4C0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551" y="1870701"/>
            <a:ext cx="1696157" cy="159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D438409-D28C-1022-F581-11C825112ABC}"/>
              </a:ext>
            </a:extLst>
          </p:cNvPr>
          <p:cNvSpPr txBox="1"/>
          <p:nvPr/>
        </p:nvSpPr>
        <p:spPr>
          <a:xfrm>
            <a:off x="4427984" y="1399093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Processing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334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Metabolomics</a:t>
            </a:r>
            <a:r>
              <a:rPr lang="en-GB" b="1" dirty="0">
                <a:solidFill>
                  <a:srgbClr val="003560"/>
                </a:solidFill>
              </a:rPr>
              <a:t> Workflow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B0E2AB-A489-49EE-59DC-61811CCE5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995686"/>
            <a:ext cx="1055269" cy="14764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7FBFEB-7555-4F29-72F9-3BB66F4B1D44}"/>
              </a:ext>
            </a:extLst>
          </p:cNvPr>
          <p:cNvSpPr txBox="1"/>
          <p:nvPr/>
        </p:nvSpPr>
        <p:spPr>
          <a:xfrm>
            <a:off x="179512" y="1409036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Sample + Sample Preparation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92F18FF-29A3-4A25-636D-AC18EA6154C4}"/>
              </a:ext>
            </a:extLst>
          </p:cNvPr>
          <p:cNvSpPr/>
          <p:nvPr/>
        </p:nvSpPr>
        <p:spPr bwMode="auto">
          <a:xfrm>
            <a:off x="1379591" y="2661904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1B142AB-5E7F-8D26-47F5-97B37020F0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712" y="1995686"/>
            <a:ext cx="1975540" cy="158043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E62EFEA-D6D7-F776-BB7E-742AD0D92E09}"/>
              </a:ext>
            </a:extLst>
          </p:cNvPr>
          <p:cNvSpPr txBox="1"/>
          <p:nvPr/>
        </p:nvSpPr>
        <p:spPr>
          <a:xfrm>
            <a:off x="2339752" y="1409036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Collection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0CBB4F76-67CB-0602-1AC4-7F9F0F9226F6}"/>
              </a:ext>
            </a:extLst>
          </p:cNvPr>
          <p:cNvSpPr/>
          <p:nvPr/>
        </p:nvSpPr>
        <p:spPr bwMode="auto">
          <a:xfrm>
            <a:off x="3914870" y="2660919"/>
            <a:ext cx="600121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028" name="Picture 4" descr="Typical processing flow of MS data in the field of metabolomics. Raw... |  Download Scientific Diagram">
            <a:extLst>
              <a:ext uri="{FF2B5EF4-FFF2-40B4-BE49-F238E27FC236}">
                <a16:creationId xmlns:a16="http://schemas.microsoft.com/office/drawing/2014/main" id="{C11C4DD2-9DBF-06CE-F8F4-10731C4C0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551" y="1870701"/>
            <a:ext cx="1696157" cy="159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D438409-D28C-1022-F581-11C825112ABC}"/>
              </a:ext>
            </a:extLst>
          </p:cNvPr>
          <p:cNvSpPr txBox="1"/>
          <p:nvPr/>
        </p:nvSpPr>
        <p:spPr>
          <a:xfrm>
            <a:off x="4427984" y="1399093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Data Processing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030" name="Picture 6" descr="Heatmap of the entire metabolomics dataset. The colors represent the... |  Download Scientific Diagram">
            <a:extLst>
              <a:ext uri="{FF2B5EF4-FFF2-40B4-BE49-F238E27FC236}">
                <a16:creationId xmlns:a16="http://schemas.microsoft.com/office/drawing/2014/main" id="{2AC4DA0A-DE31-D45E-3DC9-0517E588C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566" y="411510"/>
            <a:ext cx="1305889" cy="129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994CDD2-C71B-4265-66C4-38231CC5B7DF}"/>
              </a:ext>
            </a:extLst>
          </p:cNvPr>
          <p:cNvSpPr txBox="1"/>
          <p:nvPr/>
        </p:nvSpPr>
        <p:spPr>
          <a:xfrm>
            <a:off x="7308304" y="12347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Statistical Analysis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08A8E208-9626-F1AF-1288-8F7EA7020E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04"/>
          <a:stretch/>
        </p:blipFill>
        <p:spPr bwMode="auto">
          <a:xfrm>
            <a:off x="7296174" y="2139702"/>
            <a:ext cx="1678639" cy="132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5DC75B7-463D-0C80-49DA-A28327B97C4C}"/>
              </a:ext>
            </a:extLst>
          </p:cNvPr>
          <p:cNvSpPr txBox="1"/>
          <p:nvPr/>
        </p:nvSpPr>
        <p:spPr>
          <a:xfrm>
            <a:off x="7236296" y="1851670"/>
            <a:ext cx="17385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Metabolite Identification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E9776CC-BE4B-CCB3-6CC2-3232F152FA5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r="4482" b="13770"/>
          <a:stretch/>
        </p:blipFill>
        <p:spPr>
          <a:xfrm>
            <a:off x="7370566" y="3818086"/>
            <a:ext cx="1510122" cy="122413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A83362E-2BF1-25A8-3586-5B0CDCBAE8F8}"/>
              </a:ext>
            </a:extLst>
          </p:cNvPr>
          <p:cNvSpPr txBox="1"/>
          <p:nvPr/>
        </p:nvSpPr>
        <p:spPr>
          <a:xfrm>
            <a:off x="7314852" y="3651870"/>
            <a:ext cx="17385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Molecular Networking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002542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1A3D9B97-598A-9123-A760-BDC5454C55D2}"/>
              </a:ext>
            </a:extLst>
          </p:cNvPr>
          <p:cNvSpPr/>
          <p:nvPr/>
        </p:nvSpPr>
        <p:spPr bwMode="auto">
          <a:xfrm rot="2024011">
            <a:off x="6113002" y="3779965"/>
            <a:ext cx="1266704" cy="13243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73C7395B-5338-12FB-8751-C80E34FE6057}"/>
              </a:ext>
            </a:extLst>
          </p:cNvPr>
          <p:cNvSpPr/>
          <p:nvPr/>
        </p:nvSpPr>
        <p:spPr bwMode="auto">
          <a:xfrm rot="18896479">
            <a:off x="6036678" y="1619817"/>
            <a:ext cx="1266704" cy="13243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24" name="Arrow: Right 1023">
            <a:extLst>
              <a:ext uri="{FF2B5EF4-FFF2-40B4-BE49-F238E27FC236}">
                <a16:creationId xmlns:a16="http://schemas.microsoft.com/office/drawing/2014/main" id="{EE344345-7EF3-9CFB-AE9F-8CE853E43B26}"/>
              </a:ext>
            </a:extLst>
          </p:cNvPr>
          <p:cNvSpPr/>
          <p:nvPr/>
        </p:nvSpPr>
        <p:spPr bwMode="auto">
          <a:xfrm>
            <a:off x="6321593" y="2678309"/>
            <a:ext cx="856714" cy="12498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3511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06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91531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4" name="Google Shape;64;p14">
            <a:extLst>
              <a:ext uri="{FF2B5EF4-FFF2-40B4-BE49-F238E27FC236}">
                <a16:creationId xmlns:a16="http://schemas.microsoft.com/office/drawing/2014/main" id="{35786B56-B484-9884-F309-B02BC9516610}"/>
              </a:ext>
            </a:extLst>
          </p:cNvPr>
          <p:cNvSpPr/>
          <p:nvPr/>
        </p:nvSpPr>
        <p:spPr>
          <a:xfrm>
            <a:off x="4290311" y="3349856"/>
            <a:ext cx="1436012" cy="1188134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Mass Spectrometer</a:t>
            </a:r>
            <a:endParaRPr sz="1600" dirty="0"/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5;p14">
            <a:extLst>
              <a:ext uri="{FF2B5EF4-FFF2-40B4-BE49-F238E27FC236}">
                <a16:creationId xmlns:a16="http://schemas.microsoft.com/office/drawing/2014/main" id="{48A6F782-BF19-1AC0-6D7B-A075D3319ADC}"/>
              </a:ext>
            </a:extLst>
          </p:cNvPr>
          <p:cNvCxnSpPr>
            <a:cxnSpLocks/>
          </p:cNvCxnSpPr>
          <p:nvPr/>
        </p:nvCxnSpPr>
        <p:spPr>
          <a:xfrm>
            <a:off x="3627733" y="3939902"/>
            <a:ext cx="662578" cy="402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015092660"/>
      </p:ext>
    </p:extLst>
  </p:cSld>
  <p:clrMapOvr>
    <a:masterClrMapping/>
  </p:clrMapOvr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UoG_PowerPoint_16.9</Template>
  <TotalTime>5804</TotalTime>
  <Words>530</Words>
  <Application>Microsoft Office PowerPoint</Application>
  <PresentationFormat>On-screen Show (16:9)</PresentationFormat>
  <Paragraphs>139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ＭＳ Ｐゴシック</vt:lpstr>
      <vt:lpstr>Arial</vt:lpstr>
      <vt:lpstr>Calibri</vt:lpstr>
      <vt:lpstr>Cambria Math</vt:lpstr>
      <vt:lpstr>Times New Roman</vt:lpstr>
      <vt:lpstr>UoG_PowerPoint_16.9</vt:lpstr>
      <vt:lpstr>1_Office Theme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Listening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Vinny Davies</cp:lastModifiedBy>
  <cp:revision>171</cp:revision>
  <dcterms:created xsi:type="dcterms:W3CDTF">2016-02-16T11:44:26Z</dcterms:created>
  <dcterms:modified xsi:type="dcterms:W3CDTF">2024-12-12T12:47:51Z</dcterms:modified>
  <cp:category/>
</cp:coreProperties>
</file>

<file path=docProps/thumbnail.jpeg>
</file>